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03" r:id="rId5"/>
    <p:sldId id="259" r:id="rId6"/>
    <p:sldId id="304" r:id="rId7"/>
    <p:sldId id="305" r:id="rId8"/>
    <p:sldId id="306" r:id="rId9"/>
    <p:sldId id="261" r:id="rId10"/>
    <p:sldId id="263" r:id="rId11"/>
    <p:sldId id="262" r:id="rId12"/>
    <p:sldId id="264" r:id="rId13"/>
    <p:sldId id="265" r:id="rId14"/>
    <p:sldId id="298" r:id="rId15"/>
    <p:sldId id="299" r:id="rId16"/>
    <p:sldId id="266" r:id="rId17"/>
    <p:sldId id="267" r:id="rId18"/>
    <p:sldId id="268" r:id="rId19"/>
    <p:sldId id="269" r:id="rId20"/>
    <p:sldId id="270" r:id="rId21"/>
    <p:sldId id="272" r:id="rId22"/>
    <p:sldId id="275" r:id="rId23"/>
    <p:sldId id="276" r:id="rId24"/>
    <p:sldId id="277" r:id="rId25"/>
    <p:sldId id="278" r:id="rId26"/>
    <p:sldId id="271" r:id="rId27"/>
    <p:sldId id="279" r:id="rId28"/>
    <p:sldId id="273" r:id="rId29"/>
    <p:sldId id="274" r:id="rId30"/>
    <p:sldId id="283" r:id="rId31"/>
    <p:sldId id="282" r:id="rId32"/>
    <p:sldId id="284" r:id="rId33"/>
    <p:sldId id="285" r:id="rId34"/>
    <p:sldId id="280" r:id="rId35"/>
    <p:sldId id="286" r:id="rId36"/>
    <p:sldId id="287" r:id="rId37"/>
    <p:sldId id="288" r:id="rId38"/>
    <p:sldId id="289" r:id="rId39"/>
    <p:sldId id="290" r:id="rId40"/>
    <p:sldId id="302" r:id="rId41"/>
    <p:sldId id="291" r:id="rId42"/>
    <p:sldId id="292" r:id="rId43"/>
    <p:sldId id="293" r:id="rId44"/>
    <p:sldId id="295" r:id="rId45"/>
    <p:sldId id="296" r:id="rId46"/>
    <p:sldId id="301" r:id="rId47"/>
    <p:sldId id="300" r:id="rId4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19" name="Footer Placeholder 18"/>
          <p:cNvSpPr>
            <a:spLocks noGrp="1"/>
          </p:cNvSpPr>
          <p:nvPr>
            <p:ph type="ftr" sz="quarter" idx="11"/>
          </p:nvPr>
        </p:nvSpPr>
        <p:spPr/>
        <p:txBody>
          <a:bodyPr/>
          <a:lstStyle/>
          <a:p>
            <a:endParaRPr lang="sr-Cyrl-CS"/>
          </a:p>
        </p:txBody>
      </p:sp>
      <p:sp>
        <p:nvSpPr>
          <p:cNvPr id="27" name="Slide Number Placeholder 26"/>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5" name="Footer Placeholder 4"/>
          <p:cNvSpPr>
            <a:spLocks noGrp="1"/>
          </p:cNvSpPr>
          <p:nvPr>
            <p:ph type="ftr" sz="quarter" idx="11"/>
          </p:nvPr>
        </p:nvSpPr>
        <p:spPr/>
        <p:txBody>
          <a:bodyPr/>
          <a:lstStyle/>
          <a:p>
            <a:endParaRPr lang="sr-Cyrl-CS"/>
          </a:p>
        </p:txBody>
      </p:sp>
      <p:sp>
        <p:nvSpPr>
          <p:cNvPr id="6" name="Slide Number Placeholder 5"/>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8" name="Footer Placeholder 7"/>
          <p:cNvSpPr>
            <a:spLocks noGrp="1"/>
          </p:cNvSpPr>
          <p:nvPr>
            <p:ph type="ftr" sz="quarter" idx="11"/>
          </p:nvPr>
        </p:nvSpPr>
        <p:spPr/>
        <p:txBody>
          <a:bodyPr/>
          <a:lstStyle/>
          <a:p>
            <a:endParaRPr lang="sr-Cyrl-CS"/>
          </a:p>
        </p:txBody>
      </p:sp>
      <p:sp>
        <p:nvSpPr>
          <p:cNvPr id="9" name="Slide Number Placeholder 8"/>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4" name="Footer Placeholder 3"/>
          <p:cNvSpPr>
            <a:spLocks noGrp="1"/>
          </p:cNvSpPr>
          <p:nvPr>
            <p:ph type="ftr" sz="quarter" idx="11"/>
          </p:nvPr>
        </p:nvSpPr>
        <p:spPr/>
        <p:txBody>
          <a:bodyPr/>
          <a:lstStyle/>
          <a:p>
            <a:endParaRPr lang="sr-Cyrl-CS"/>
          </a:p>
        </p:txBody>
      </p:sp>
      <p:sp>
        <p:nvSpPr>
          <p:cNvPr id="5" name="Slide Number Placeholder 4"/>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3" name="Footer Placeholder 2"/>
          <p:cNvSpPr>
            <a:spLocks noGrp="1"/>
          </p:cNvSpPr>
          <p:nvPr>
            <p:ph type="ftr" sz="quarter" idx="11"/>
          </p:nvPr>
        </p:nvSpPr>
        <p:spPr/>
        <p:txBody>
          <a:bodyPr/>
          <a:lstStyle/>
          <a:p>
            <a:endParaRPr lang="sr-Cyrl-CS"/>
          </a:p>
        </p:txBody>
      </p:sp>
      <p:sp>
        <p:nvSpPr>
          <p:cNvPr id="4" name="Slide Number Placeholder 3"/>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p:txBody>
          <a:bodyPr/>
          <a:lstStyle/>
          <a:p>
            <a:fld id="{5594869E-0D33-4A4C-8F15-B8BA1BB9B87F}" type="slidenum">
              <a:rPr lang="sr-Cyrl-CS" smtClean="0"/>
              <a:pPr/>
              <a:t>‹#›</a:t>
            </a:fld>
            <a:endParaRPr lang="sr-Cyrl-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B132CC-6405-4A09-B572-9314CA1ED2E2}" type="datetimeFigureOut">
              <a:rPr lang="sr-Latn-CS" smtClean="0"/>
              <a:pPr/>
              <a:t>18.12.2012</a:t>
            </a:fld>
            <a:endParaRPr lang="sr-Cyrl-CS"/>
          </a:p>
        </p:txBody>
      </p:sp>
      <p:sp>
        <p:nvSpPr>
          <p:cNvPr id="6" name="Footer Placeholder 5"/>
          <p:cNvSpPr>
            <a:spLocks noGrp="1"/>
          </p:cNvSpPr>
          <p:nvPr>
            <p:ph type="ftr" sz="quarter" idx="11"/>
          </p:nvPr>
        </p:nvSpPr>
        <p:spPr/>
        <p:txBody>
          <a:bodyPr/>
          <a:lstStyle/>
          <a:p>
            <a:endParaRPr lang="sr-Cyrl-CS"/>
          </a:p>
        </p:txBody>
      </p:sp>
      <p:sp>
        <p:nvSpPr>
          <p:cNvPr id="7" name="Slide Number Placeholder 6"/>
          <p:cNvSpPr>
            <a:spLocks noGrp="1"/>
          </p:cNvSpPr>
          <p:nvPr>
            <p:ph type="sldNum" sz="quarter" idx="12"/>
          </p:nvPr>
        </p:nvSpPr>
        <p:spPr>
          <a:xfrm>
            <a:off x="8077200" y="6356350"/>
            <a:ext cx="609600" cy="365125"/>
          </a:xfrm>
        </p:spPr>
        <p:txBody>
          <a:bodyPr/>
          <a:lstStyle/>
          <a:p>
            <a:fld id="{5594869E-0D33-4A4C-8F15-B8BA1BB9B87F}" type="slidenum">
              <a:rPr lang="sr-Cyrl-CS" smtClean="0"/>
              <a:pPr/>
              <a:t>‹#›</a:t>
            </a:fld>
            <a:endParaRPr lang="sr-Cyrl-C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BB132CC-6405-4A09-B572-9314CA1ED2E2}" type="datetimeFigureOut">
              <a:rPr lang="sr-Latn-CS" smtClean="0"/>
              <a:pPr/>
              <a:t>18.12.2012</a:t>
            </a:fld>
            <a:endParaRPr lang="sr-Cyrl-C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r-Cyrl-C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94869E-0D33-4A4C-8F15-B8BA1BB9B87F}" type="slidenum">
              <a:rPr lang="sr-Cyrl-CS" smtClean="0"/>
              <a:pPr/>
              <a:t>‹#›</a:t>
            </a:fld>
            <a:endParaRPr lang="sr-Cyrl-C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file:///D:\za%20film\Sound\river02.wav" TargetMode="External"/><Relationship Id="rId1" Type="http://schemas.openxmlformats.org/officeDocument/2006/relationships/audio" Target="../media/audio1.wav"/><Relationship Id="rId6" Type="http://schemas.openxmlformats.org/officeDocument/2006/relationships/image" Target="../media/image8.jpeg"/><Relationship Id="rId5" Type="http://schemas.openxmlformats.org/officeDocument/2006/relationships/slideLayout" Target="../slideLayouts/slideLayout7.xml"/><Relationship Id="rId4" Type="http://schemas.openxmlformats.org/officeDocument/2006/relationships/audio" Target="file:///D:\za%20film\zvukovi\rain.wav" TargetMode="Externa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CS" dirty="0" smtClean="0"/>
              <a:t>СВЕТИ НИКОЛА</a:t>
            </a:r>
            <a:endParaRPr lang="sr-Cyrl-CS" dirty="0"/>
          </a:p>
        </p:txBody>
      </p:sp>
      <p:sp>
        <p:nvSpPr>
          <p:cNvPr id="3" name="Subtitle 2"/>
          <p:cNvSpPr>
            <a:spLocks noGrp="1"/>
          </p:cNvSpPr>
          <p:nvPr>
            <p:ph type="subTitle" idx="1"/>
          </p:nvPr>
        </p:nvSpPr>
        <p:spPr/>
        <p:txBody>
          <a:bodyPr/>
          <a:lstStyle/>
          <a:p>
            <a:r>
              <a:rPr lang="sr-Cyrl-CS" b="1" dirty="0" smtClean="0"/>
              <a:t>ПРАВИЛО ВЕРЕ И СРПСКА СЛАВА</a:t>
            </a:r>
            <a:endParaRPr lang="sr-Cyrl-C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par>
                                <p:cTn id="9" presetID="7"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18.JPG"/>
          <p:cNvPicPr>
            <a:picLocks noChangeAspect="1"/>
          </p:cNvPicPr>
          <p:nvPr/>
        </p:nvPicPr>
        <p:blipFill>
          <a:blip r:embed="rId2">
            <a:lum bright="-10000"/>
          </a:blip>
          <a:stretch>
            <a:fillRect/>
          </a:stretch>
        </p:blipFill>
        <p:spPr>
          <a:xfrm>
            <a:off x="500034" y="218775"/>
            <a:ext cx="8072494" cy="6364129"/>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501122" cy="5016758"/>
          </a:xfrm>
          <a:prstGeom prst="rect">
            <a:avLst/>
          </a:prstGeom>
        </p:spPr>
        <p:txBody>
          <a:bodyPr wrap="square">
            <a:spAutoFit/>
          </a:bodyPr>
          <a:lstStyle/>
          <a:p>
            <a:r>
              <a:rPr lang="sr-Cyrl-CS" sz="4000" b="1" dirty="0" smtClean="0"/>
              <a:t>Кад га је трећи пут сиромах видео, Николај га закле: “Не казуј никоме о овоме, бар не док сам ја жив!”. Свети Никола није желео похвале од људи, познајући Христову поуку да се добра дела чине тајно, а Бог Који види тајно узвратиће јавно.</a:t>
            </a:r>
            <a:endParaRPr lang="sr-Cyrl-CS" sz="40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786842" cy="3416320"/>
          </a:xfrm>
          <a:prstGeom prst="rect">
            <a:avLst/>
          </a:prstGeom>
          <a:noFill/>
        </p:spPr>
        <p:txBody>
          <a:bodyPr wrap="square" rtlCol="0">
            <a:spAutoFit/>
          </a:bodyPr>
          <a:lstStyle/>
          <a:p>
            <a:r>
              <a:rPr lang="sr-Cyrl-CS" sz="5400" b="1" dirty="0" smtClean="0">
                <a:ln>
                  <a:solidFill>
                    <a:schemeClr val="accent2">
                      <a:lumMod val="20000"/>
                      <a:lumOff val="80000"/>
                    </a:schemeClr>
                  </a:solidFill>
                </a:ln>
              </a:rPr>
              <a:t>Када је кренуо преко мора да обиђе Христов гроб и Свету Земљу, брод захвати велико невреме. </a:t>
            </a:r>
            <a:endParaRPr lang="sr-Cyrl-CS" sz="5400" b="1" dirty="0">
              <a:ln>
                <a:solidFill>
                  <a:schemeClr val="accent2">
                    <a:lumMod val="20000"/>
                    <a:lumOff val="80000"/>
                  </a:schemeClr>
                </a:solidFill>
              </a:ln>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19.JPG"/>
          <p:cNvPicPr>
            <a:picLocks noChangeAspect="1"/>
          </p:cNvPicPr>
          <p:nvPr/>
        </p:nvPicPr>
        <p:blipFill>
          <a:blip r:embed="rId6"/>
          <a:stretch>
            <a:fillRect/>
          </a:stretch>
        </p:blipFill>
        <p:spPr>
          <a:xfrm>
            <a:off x="0" y="285728"/>
            <a:ext cx="9144000" cy="6322710"/>
          </a:xfrm>
          <a:prstGeom prst="rect">
            <a:avLst/>
          </a:prstGeom>
        </p:spPr>
      </p:pic>
      <p:pic>
        <p:nvPicPr>
          <p:cNvPr id="3" name="tk_windStreet.wav">
            <a:hlinkClick r:id="" action="ppaction://media"/>
          </p:cNvPr>
          <p:cNvPicPr>
            <a:picLocks noRot="1" noChangeAspect="1"/>
          </p:cNvPicPr>
          <p:nvPr>
            <a:wavAudioFile r:embed="rId1" name="tk_windStreet.wav"/>
          </p:nvPr>
        </p:nvPicPr>
        <p:blipFill>
          <a:blip r:embed="rId7"/>
          <a:stretch>
            <a:fillRect/>
          </a:stretch>
        </p:blipFill>
        <p:spPr>
          <a:xfrm>
            <a:off x="7072330" y="5929330"/>
            <a:ext cx="304800" cy="304800"/>
          </a:xfrm>
          <a:prstGeom prst="rect">
            <a:avLst/>
          </a:prstGeom>
        </p:spPr>
      </p:pic>
      <p:pic>
        <p:nvPicPr>
          <p:cNvPr id="4" name="river02.wav">
            <a:hlinkClick r:id="" action="ppaction://media"/>
          </p:cNvPr>
          <p:cNvPicPr>
            <a:picLocks noRot="1" noChangeAspect="1"/>
          </p:cNvPicPr>
          <p:nvPr>
            <a:audioFile r:link="rId2"/>
          </p:nvPr>
        </p:nvPicPr>
        <p:blipFill>
          <a:blip r:embed="rId8"/>
          <a:stretch>
            <a:fillRect/>
          </a:stretch>
        </p:blipFill>
        <p:spPr>
          <a:xfrm>
            <a:off x="6643702" y="5715016"/>
            <a:ext cx="304800" cy="304800"/>
          </a:xfrm>
          <a:prstGeom prst="rect">
            <a:avLst/>
          </a:prstGeom>
        </p:spPr>
      </p:pic>
      <p:pic>
        <p:nvPicPr>
          <p:cNvPr id="5" name="torn_thndrstrike.wav">
            <a:hlinkClick r:id="" action="ppaction://media"/>
          </p:cNvPr>
          <p:cNvPicPr>
            <a:picLocks noRot="1" noChangeAspect="1"/>
          </p:cNvPicPr>
          <p:nvPr>
            <a:wavAudioFile r:embed="rId3" name="torn_thndrstrike.wav"/>
          </p:nvPr>
        </p:nvPicPr>
        <p:blipFill>
          <a:blip r:embed="rId9"/>
          <a:stretch>
            <a:fillRect/>
          </a:stretch>
        </p:blipFill>
        <p:spPr>
          <a:xfrm>
            <a:off x="7572396" y="6357958"/>
            <a:ext cx="304800" cy="304800"/>
          </a:xfrm>
          <a:prstGeom prst="rect">
            <a:avLst/>
          </a:prstGeom>
        </p:spPr>
      </p:pic>
      <p:pic>
        <p:nvPicPr>
          <p:cNvPr id="6" name="rain.wav">
            <a:hlinkClick r:id="" action="ppaction://media"/>
          </p:cNvPr>
          <p:cNvPicPr>
            <a:picLocks noRot="1" noChangeAspect="1"/>
          </p:cNvPicPr>
          <p:nvPr>
            <a:audioFile r:link="rId4"/>
          </p:nvPr>
        </p:nvPicPr>
        <p:blipFill>
          <a:blip r:embed="rId9"/>
          <a:stretch>
            <a:fillRect/>
          </a:stretch>
        </p:blipFill>
        <p:spPr>
          <a:xfrm>
            <a:off x="7858148" y="628652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 fill="hold"/>
                                        <p:tgtEl>
                                          <p:spTgt spid="3"/>
                                        </p:tgtEl>
                                      </p:cBhvr>
                                    </p:cmd>
                                  </p:childTnLst>
                                </p:cTn>
                              </p:par>
                            </p:childTnLst>
                          </p:cTn>
                        </p:par>
                        <p:par>
                          <p:cTn id="7" fill="hold">
                            <p:stCondLst>
                              <p:cond delay="3404"/>
                            </p:stCondLst>
                            <p:childTnLst>
                              <p:par>
                                <p:cTn id="8" presetID="1" presetClass="mediacall" presetSubtype="0" fill="hold" nodeType="afterEffect">
                                  <p:stCondLst>
                                    <p:cond delay="0"/>
                                  </p:stCondLst>
                                  <p:childTnLst>
                                    <p:cmd type="call" cmd="playFrom(0.0)">
                                      <p:cBhvr>
                                        <p:cTn id="9" dur="7586" fill="hold"/>
                                        <p:tgtEl>
                                          <p:spTgt spid="5"/>
                                        </p:tgtEl>
                                      </p:cBhvr>
                                    </p:cmd>
                                  </p:childTnLst>
                                </p:cTn>
                              </p:par>
                            </p:childTnLst>
                          </p:cTn>
                        </p:par>
                        <p:par>
                          <p:cTn id="10" fill="hold">
                            <p:stCondLst>
                              <p:cond delay="10994"/>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vol="20000"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numSld="3" showWhenStopped="0">
                <p:cTn id="16"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29718" cy="3785652"/>
          </a:xfrm>
          <a:prstGeom prst="rect">
            <a:avLst/>
          </a:prstGeom>
        </p:spPr>
        <p:txBody>
          <a:bodyPr wrap="square">
            <a:spAutoFit/>
          </a:bodyPr>
          <a:lstStyle/>
          <a:p>
            <a:r>
              <a:rPr lang="sr-Cyrl-CS" sz="4000" b="1" dirty="0" smtClean="0">
                <a:ln>
                  <a:solidFill>
                    <a:schemeClr val="accent2">
                      <a:lumMod val="20000"/>
                      <a:lumOff val="80000"/>
                    </a:schemeClr>
                  </a:solidFill>
                </a:ln>
              </a:rPr>
              <a:t>Морнари замолише Николу да замоли Господа за помоћ, што он и учини. Невреме се смири и од тога догађаја морепловци празнују Светог Николу као њиховог заступника пред Богом.</a:t>
            </a:r>
            <a:endParaRPr lang="sr-Cyrl-CS" sz="4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66.JPG"/>
          <p:cNvPicPr>
            <a:picLocks noChangeAspect="1"/>
          </p:cNvPicPr>
          <p:nvPr/>
        </p:nvPicPr>
        <p:blipFill>
          <a:blip r:embed="rId2" cstate="screen"/>
          <a:stretch>
            <a:fillRect/>
          </a:stretch>
        </p:blipFill>
        <p:spPr>
          <a:xfrm>
            <a:off x="4857752" y="-428652"/>
            <a:ext cx="4286248" cy="7224160"/>
          </a:xfrm>
          <a:prstGeom prst="rect">
            <a:avLst/>
          </a:prstGeom>
        </p:spPr>
      </p:pic>
      <p:pic>
        <p:nvPicPr>
          <p:cNvPr id="3" name="Picture 2" descr="DSCN2758.JPG"/>
          <p:cNvPicPr>
            <a:picLocks noChangeAspect="1"/>
          </p:cNvPicPr>
          <p:nvPr/>
        </p:nvPicPr>
        <p:blipFill>
          <a:blip r:embed="rId3"/>
          <a:stretch>
            <a:fillRect/>
          </a:stretch>
        </p:blipFill>
        <p:spPr>
          <a:xfrm>
            <a:off x="0" y="0"/>
            <a:ext cx="4929190" cy="685800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20.JPG"/>
          <p:cNvPicPr>
            <a:picLocks noChangeAspect="1"/>
          </p:cNvPicPr>
          <p:nvPr/>
        </p:nvPicPr>
        <p:blipFill>
          <a:blip r:embed="rId2"/>
          <a:stretch>
            <a:fillRect/>
          </a:stretch>
        </p:blipFill>
        <p:spPr>
          <a:xfrm>
            <a:off x="0" y="-1"/>
            <a:ext cx="9144000" cy="6870251"/>
          </a:xfrm>
          <a:prstGeom prst="rect">
            <a:avLst/>
          </a:prstGeom>
        </p:spPr>
      </p:pic>
      <p:sp>
        <p:nvSpPr>
          <p:cNvPr id="3" name="TextBox 2"/>
          <p:cNvSpPr txBox="1"/>
          <p:nvPr/>
        </p:nvSpPr>
        <p:spPr>
          <a:xfrm>
            <a:off x="357158" y="5214950"/>
            <a:ext cx="8605304" cy="1077218"/>
          </a:xfrm>
          <a:prstGeom prst="rect">
            <a:avLst/>
          </a:prstGeom>
          <a:gradFill flip="none" rotWithShape="1">
            <a:gsLst>
              <a:gs pos="0">
                <a:schemeClr val="accent1">
                  <a:tint val="66000"/>
                  <a:satMod val="160000"/>
                  <a:alpha val="1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sr-Cyrl-CS" sz="3200" b="1" dirty="0" smtClean="0">
                <a:solidFill>
                  <a:schemeClr val="bg1"/>
                </a:solidFill>
              </a:rPr>
              <a:t>Свети Никола рукоположен је за епископа у граду Мири, земља Ликија.</a:t>
            </a:r>
            <a:endParaRPr lang="sr-Cyrl-C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439170" cy="6186309"/>
          </a:xfrm>
          <a:prstGeom prst="rect">
            <a:avLst/>
          </a:prstGeom>
          <a:noFill/>
        </p:spPr>
        <p:txBody>
          <a:bodyPr wrap="square" rtlCol="0">
            <a:spAutoFit/>
          </a:bodyPr>
          <a:lstStyle/>
          <a:p>
            <a:r>
              <a:rPr lang="sr-Cyrl-CS" sz="3600" b="1" dirty="0" smtClean="0"/>
              <a:t>У време гоњења хришћана Никола једно време проводи у тамници, где је и мучен, не би ли се одрекао Христа. Цар Константин, хришћанин, победио је многобожачке цареве, те је Никола пуштен из тамнице. Кад је угледао храм подигнут измишљеним римским боговима, он их поче рушити. Тада угледа демоне како излазе из храма.</a:t>
            </a:r>
            <a:endParaRPr lang="sr-Cyrl-CS" sz="3600" b="1"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26.JPG"/>
          <p:cNvPicPr>
            <a:picLocks noChangeAspect="1"/>
          </p:cNvPicPr>
          <p:nvPr/>
        </p:nvPicPr>
        <p:blipFill>
          <a:blip r:embed="rId2"/>
          <a:stretch>
            <a:fillRect/>
          </a:stretch>
        </p:blipFill>
        <p:spPr>
          <a:xfrm>
            <a:off x="2610536" y="0"/>
            <a:ext cx="3922928" cy="685800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23.JPG"/>
          <p:cNvPicPr>
            <a:picLocks noChangeAspect="1"/>
          </p:cNvPicPr>
          <p:nvPr/>
        </p:nvPicPr>
        <p:blipFill>
          <a:blip r:embed="rId2"/>
          <a:stretch>
            <a:fillRect/>
          </a:stretch>
        </p:blipFill>
        <p:spPr>
          <a:xfrm>
            <a:off x="0" y="0"/>
            <a:ext cx="8561814" cy="6643710"/>
          </a:xfrm>
          <a:prstGeom prst="rect">
            <a:avLst/>
          </a:prstGeom>
        </p:spPr>
      </p:pic>
      <p:sp>
        <p:nvSpPr>
          <p:cNvPr id="3" name="TextBox 2"/>
          <p:cNvSpPr txBox="1"/>
          <p:nvPr/>
        </p:nvSpPr>
        <p:spPr>
          <a:xfrm>
            <a:off x="357158" y="5000636"/>
            <a:ext cx="8040086" cy="584775"/>
          </a:xfrm>
          <a:prstGeom prst="rect">
            <a:avLst/>
          </a:prstGeom>
          <a:gradFill>
            <a:gsLst>
              <a:gs pos="0">
                <a:schemeClr val="accent1">
                  <a:tint val="66000"/>
                  <a:satMod val="160000"/>
                  <a:alpha val="7000"/>
                </a:schemeClr>
              </a:gs>
              <a:gs pos="50000">
                <a:schemeClr val="accent1">
                  <a:tint val="44500"/>
                  <a:satMod val="160000"/>
                </a:schemeClr>
              </a:gs>
              <a:gs pos="100000">
                <a:schemeClr val="accent1">
                  <a:tint val="23500"/>
                  <a:satMod val="160000"/>
                </a:schemeClr>
              </a:gs>
            </a:gsLst>
            <a:lin ang="5400000" scaled="1"/>
          </a:gradFill>
        </p:spPr>
        <p:txBody>
          <a:bodyPr wrap="none" rtlCol="0">
            <a:spAutoFit/>
          </a:bodyPr>
          <a:lstStyle/>
          <a:p>
            <a:r>
              <a:rPr lang="sr-Cyrl-CS" sz="3200" b="1" dirty="0" smtClean="0">
                <a:solidFill>
                  <a:schemeClr val="bg1"/>
                </a:solidFill>
              </a:rPr>
              <a:t>Три војводе су невино осудили на смрт.</a:t>
            </a:r>
            <a:endParaRPr lang="sr-Cyrl-C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N2709.JPG"/>
          <p:cNvPicPr>
            <a:picLocks noGrp="1" noChangeAspect="1"/>
          </p:cNvPicPr>
          <p:nvPr>
            <p:ph idx="1"/>
          </p:nvPr>
        </p:nvPicPr>
        <p:blipFill>
          <a:blip r:embed="rId2" cstate="screen"/>
          <a:stretch>
            <a:fillRect/>
          </a:stretch>
        </p:blipFill>
        <p:spPr>
          <a:xfrm>
            <a:off x="214282" y="214290"/>
            <a:ext cx="3877434" cy="5143535"/>
          </a:xfrm>
        </p:spPr>
      </p:pic>
      <p:sp>
        <p:nvSpPr>
          <p:cNvPr id="5" name="TextBox 4"/>
          <p:cNvSpPr txBox="1"/>
          <p:nvPr/>
        </p:nvSpPr>
        <p:spPr>
          <a:xfrm>
            <a:off x="4000464" y="571480"/>
            <a:ext cx="5143536" cy="5078313"/>
          </a:xfrm>
          <a:prstGeom prst="rect">
            <a:avLst/>
          </a:prstGeom>
          <a:noFill/>
        </p:spPr>
        <p:txBody>
          <a:bodyPr wrap="square" rtlCol="0">
            <a:spAutoFit/>
          </a:bodyPr>
          <a:lstStyle/>
          <a:p>
            <a:r>
              <a:rPr lang="sr-Cyrl-CS" sz="3600" b="1" dirty="0" smtClean="0"/>
              <a:t>Свети Никола </a:t>
            </a:r>
          </a:p>
          <a:p>
            <a:r>
              <a:rPr lang="sr-Cyrl-CS" sz="3600" b="1" dirty="0" smtClean="0"/>
              <a:t>је најчешћа крсна</a:t>
            </a:r>
          </a:p>
          <a:p>
            <a:r>
              <a:rPr lang="sr-Cyrl-CS" sz="3600" b="1" dirty="0" smtClean="0"/>
              <a:t> слава код Срба. Слави</a:t>
            </a:r>
          </a:p>
          <a:p>
            <a:r>
              <a:rPr lang="sr-Cyrl-CS" sz="3600" b="1" dirty="0" smtClean="0"/>
              <a:t> се 19. децембра, увек се празнује посно и  наш народ га веома</a:t>
            </a:r>
          </a:p>
          <a:p>
            <a:r>
              <a:rPr lang="sr-Cyrl-CS" sz="3600" b="1" dirty="0" smtClean="0"/>
              <a:t> поштује и помиње у молитвама. </a:t>
            </a:r>
            <a:endParaRPr lang="sr-Cyrl-C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7"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2000" fill="hold"/>
                                        <p:tgtEl>
                                          <p:spTgt spid="4"/>
                                        </p:tgtEl>
                                        <p:attrNameLst>
                                          <p:attrName>ppt_x</p:attrName>
                                        </p:attrNameLst>
                                      </p:cBhvr>
                                      <p:tavLst>
                                        <p:tav tm="0">
                                          <p:val>
                                            <p:strVal val="#ppt_x"/>
                                          </p:val>
                                        </p:tav>
                                        <p:tav tm="100000">
                                          <p:val>
                                            <p:strVal val="#ppt_x"/>
                                          </p:val>
                                        </p:tav>
                                      </p:tavLst>
                                    </p:anim>
                                    <p:anim calcmode="lin" valueType="num">
                                      <p:cBhvr additive="base">
                                        <p:cTn id="1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21.JPG"/>
          <p:cNvPicPr>
            <a:picLocks noChangeAspect="1"/>
          </p:cNvPicPr>
          <p:nvPr/>
        </p:nvPicPr>
        <p:blipFill>
          <a:blip r:embed="rId2"/>
          <a:stretch>
            <a:fillRect/>
          </a:stretch>
        </p:blipFill>
        <p:spPr>
          <a:xfrm>
            <a:off x="3643306" y="2776840"/>
            <a:ext cx="5500694" cy="4081160"/>
          </a:xfrm>
          <a:prstGeom prst="rect">
            <a:avLst/>
          </a:prstGeom>
        </p:spPr>
      </p:pic>
      <p:sp>
        <p:nvSpPr>
          <p:cNvPr id="3" name="TextBox 2"/>
          <p:cNvSpPr txBox="1"/>
          <p:nvPr/>
        </p:nvSpPr>
        <p:spPr>
          <a:xfrm>
            <a:off x="571472" y="357166"/>
            <a:ext cx="8001056" cy="1569660"/>
          </a:xfrm>
          <a:prstGeom prst="rect">
            <a:avLst/>
          </a:prstGeom>
          <a:noFill/>
        </p:spPr>
        <p:txBody>
          <a:bodyPr wrap="square" rtlCol="0">
            <a:spAutoFit/>
          </a:bodyPr>
          <a:lstStyle/>
          <a:p>
            <a:r>
              <a:rPr lang="sr-Cyrl-CS" sz="3200" b="1" dirty="0" smtClean="0"/>
              <a:t>Свети Никола дође у последњи час и , не плашећи се, отео је џелату мач из руку и рекао да сачека са погубљењем.</a:t>
            </a:r>
            <a:endParaRPr lang="sr-Cyrl-C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24.JPG"/>
          <p:cNvPicPr>
            <a:picLocks noChangeAspect="1"/>
          </p:cNvPicPr>
          <p:nvPr/>
        </p:nvPicPr>
        <p:blipFill>
          <a:blip r:embed="rId2"/>
          <a:stretch>
            <a:fillRect/>
          </a:stretch>
        </p:blipFill>
        <p:spPr>
          <a:xfrm>
            <a:off x="51490" y="428604"/>
            <a:ext cx="9092510" cy="6429396"/>
          </a:xfrm>
          <a:prstGeom prst="rect">
            <a:avLst/>
          </a:prstGeom>
        </p:spPr>
      </p:pic>
      <p:sp>
        <p:nvSpPr>
          <p:cNvPr id="3" name="TextBox 2"/>
          <p:cNvSpPr txBox="1"/>
          <p:nvPr/>
        </p:nvSpPr>
        <p:spPr>
          <a:xfrm>
            <a:off x="214282" y="214290"/>
            <a:ext cx="9003106" cy="5016758"/>
          </a:xfrm>
          <a:prstGeom prst="rect">
            <a:avLst/>
          </a:prstGeom>
          <a:noFill/>
        </p:spPr>
        <p:txBody>
          <a:bodyPr wrap="square" rtlCol="0">
            <a:spAutoFit/>
          </a:bodyPr>
          <a:lstStyle/>
          <a:p>
            <a:r>
              <a:rPr lang="sr-Cyrl-CS" sz="4000" b="1" dirty="0" smtClean="0"/>
              <a:t>Цар Константин  и судија Авлавије су  то вече уснили сан у којем им Николај говори да пусте војводе и објашњава зашто нису криви. Тек кад су се срели цар и судија и испричали сасвим исти сан – схватише да треба да пусте војводе, што су и учинили.</a:t>
            </a:r>
            <a:endParaRPr lang="sr-Cyrl-C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grpId="1" nodeType="clickEffect">
                                  <p:stCondLst>
                                    <p:cond delay="0"/>
                                  </p:stCondLst>
                                  <p:childTnLst>
                                    <p:anim to="" calcmode="lin" valueType="num">
                                      <p:cBhvr>
                                        <p:cTn id="11" dur="1"/>
                                        <p:tgtEl>
                                          <p:spTgt spid="3"/>
                                        </p:tgtEl>
                                        <p:attrNameLst>
                                          <p:attrName/>
                                        </p:attrNameLst>
                                      </p:cBhvr>
                                    </p:anim>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xit" presetSubtype="0" fill="hold" nodeType="clickEffect">
                                  <p:stCondLst>
                                    <p:cond delay="0"/>
                                  </p:stCondLst>
                                  <p:childTnLst>
                                    <p:anim to="" calcmode="lin" valueType="num">
                                      <p:cBhvr>
                                        <p:cTn id="20" dur="1"/>
                                        <p:tgtEl>
                                          <p:spTgt spid="2"/>
                                        </p:tgtEl>
                                        <p:attrNameLst>
                                          <p:attrName/>
                                        </p:attrNameLst>
                                      </p:cBhvr>
                                    </p:anim>
                                    <p:set>
                                      <p:cBhvr>
                                        <p:cTn id="2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642918"/>
            <a:ext cx="7003520" cy="3046988"/>
          </a:xfrm>
          <a:prstGeom prst="rect">
            <a:avLst/>
          </a:prstGeom>
          <a:noFill/>
        </p:spPr>
        <p:txBody>
          <a:bodyPr wrap="square" rtlCol="0">
            <a:spAutoFit/>
          </a:bodyPr>
          <a:lstStyle/>
          <a:p>
            <a:r>
              <a:rPr lang="sr-Cyrl-CS" sz="3200" b="1" dirty="0" smtClean="0"/>
              <a:t>Свети Никола учествовао је са још много епископа на Првом Васељенском сабору, где је написан део СИМВОЛА ВЕРЕ у коме се излаже православно учење о Светој Тројици.</a:t>
            </a:r>
            <a:endParaRPr lang="sr-Cyrl-CS" sz="3200" b="1" dirty="0"/>
          </a:p>
        </p:txBody>
      </p:sp>
      <p:pic>
        <p:nvPicPr>
          <p:cNvPr id="3" name="Picture 2" descr="DSCN2729.JPG"/>
          <p:cNvPicPr>
            <a:picLocks noChangeAspect="1"/>
          </p:cNvPicPr>
          <p:nvPr/>
        </p:nvPicPr>
        <p:blipFill>
          <a:blip r:embed="rId2"/>
          <a:stretch>
            <a:fillRect/>
          </a:stretch>
        </p:blipFill>
        <p:spPr>
          <a:xfrm>
            <a:off x="1637192" y="0"/>
            <a:ext cx="5792328" cy="6767698"/>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grpId="0" nodeType="clickEffect">
                                  <p:stCondLst>
                                    <p:cond delay="0"/>
                                  </p:stCondLst>
                                  <p:childTnLst>
                                    <p:anim to="" calcmode="lin" valueType="num">
                                      <p:cBhvr>
                                        <p:cTn id="6" dur="1"/>
                                        <p:tgtEl>
                                          <p:spTgt spid="2"/>
                                        </p:tgtEl>
                                        <p:attrNameLst>
                                          <p:attrName/>
                                        </p:attrNameLst>
                                      </p:cBhvr>
                                    </p:anim>
                                    <p:set>
                                      <p:cBhvr>
                                        <p:cTn id="7" dur="1" fill="hold">
                                          <p:stCondLst>
                                            <p:cond delay="0"/>
                                          </p:stCondLst>
                                        </p:cTn>
                                        <p:tgtEl>
                                          <p:spTgt spid="2"/>
                                        </p:tgtEl>
                                        <p:attrNameLst>
                                          <p:attrName>style.visibility</p:attrName>
                                        </p:attrNameLst>
                                      </p:cBhvr>
                                      <p:to>
                                        <p:strVal val="hidden"/>
                                      </p:to>
                                    </p:set>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285728"/>
            <a:ext cx="5893345" cy="6247864"/>
          </a:xfrm>
          <a:prstGeom prst="rect">
            <a:avLst/>
          </a:prstGeom>
          <a:noFill/>
        </p:spPr>
        <p:txBody>
          <a:bodyPr wrap="square" rtlCol="0">
            <a:spAutoFit/>
          </a:bodyPr>
          <a:lstStyle/>
          <a:p>
            <a:r>
              <a:rPr lang="sr-Cyrl-CS" sz="4000" b="1" dirty="0" smtClean="0"/>
              <a:t>Када је на том Сабору човек звани Арије почео да вређа Господа Исуса Христа називајући Га обичним човеком, Николај се разљутио и ударио му шамар, због чега су га отерали са Сабора. </a:t>
            </a:r>
            <a:endParaRPr lang="sr-Cyrl-CS" sz="4000" b="1" dirty="0"/>
          </a:p>
        </p:txBody>
      </p:sp>
      <p:pic>
        <p:nvPicPr>
          <p:cNvPr id="3" name="Picture 2" descr="DSCN2730.JPG"/>
          <p:cNvPicPr>
            <a:picLocks noChangeAspect="1"/>
          </p:cNvPicPr>
          <p:nvPr/>
        </p:nvPicPr>
        <p:blipFill>
          <a:blip r:embed="rId2"/>
          <a:stretch>
            <a:fillRect/>
          </a:stretch>
        </p:blipFill>
        <p:spPr>
          <a:xfrm>
            <a:off x="1665956" y="285728"/>
            <a:ext cx="5549250" cy="6002250"/>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grpId="0" nodeType="clickEffect">
                                  <p:stCondLst>
                                    <p:cond delay="0"/>
                                  </p:stCondLst>
                                  <p:childTnLst>
                                    <p:anim to="" calcmode="lin" valueType="num">
                                      <p:cBhvr>
                                        <p:cTn id="6" dur="1"/>
                                        <p:tgtEl>
                                          <p:spTgt spid="2"/>
                                        </p:tgtEl>
                                        <p:attrNameLst>
                                          <p:attrName/>
                                        </p:attrNameLst>
                                      </p:cBhvr>
                                    </p:anim>
                                    <p:set>
                                      <p:cBhvr>
                                        <p:cTn id="7" dur="1" fill="hold">
                                          <p:stCondLst>
                                            <p:cond delay="0"/>
                                          </p:stCondLst>
                                        </p:cTn>
                                        <p:tgtEl>
                                          <p:spTgt spid="2"/>
                                        </p:tgtEl>
                                        <p:attrNameLst>
                                          <p:attrName>style.visibility</p:attrName>
                                        </p:attrNameLst>
                                      </p:cBhvr>
                                      <p:to>
                                        <p:strVal val="hidden"/>
                                      </p:to>
                                    </p:set>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1.JPG"/>
          <p:cNvPicPr>
            <a:picLocks noChangeAspect="1"/>
          </p:cNvPicPr>
          <p:nvPr/>
        </p:nvPicPr>
        <p:blipFill>
          <a:blip r:embed="rId2"/>
          <a:stretch>
            <a:fillRect/>
          </a:stretch>
        </p:blipFill>
        <p:spPr>
          <a:xfrm>
            <a:off x="2357422" y="209119"/>
            <a:ext cx="4500594" cy="654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nodeType="clickEffect">
                                  <p:stCondLst>
                                    <p:cond delay="0"/>
                                  </p:stCondLst>
                                  <p:childTnLst>
                                    <p:anim to="" calcmode="lin" valueType="num">
                                      <p:cBhvr>
                                        <p:cTn id="11" dur="1"/>
                                        <p:tgtEl>
                                          <p:spTgt spid="2"/>
                                        </p:tgtEl>
                                        <p:attrNameLst>
                                          <p:attrName/>
                                        </p:attrNameLst>
                                      </p:cBhvr>
                                    </p:anim>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14356"/>
            <a:ext cx="5272405" cy="3785652"/>
          </a:xfrm>
          <a:prstGeom prst="rect">
            <a:avLst/>
          </a:prstGeom>
          <a:noFill/>
        </p:spPr>
        <p:txBody>
          <a:bodyPr wrap="square" rtlCol="0">
            <a:spAutoFit/>
          </a:bodyPr>
          <a:lstStyle/>
          <a:p>
            <a:r>
              <a:rPr lang="sr-Cyrl-CS" sz="4000" b="1" dirty="0" smtClean="0"/>
              <a:t>Међутим, неколико епископа са тог  Сабора имали су чудесна виђења, те су вратили светитеља на Сабор.</a:t>
            </a:r>
            <a:endParaRPr lang="sr-Cyrl-C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785794"/>
            <a:ext cx="8358214" cy="2862322"/>
          </a:xfrm>
          <a:prstGeom prst="rect">
            <a:avLst/>
          </a:prstGeom>
          <a:noFill/>
        </p:spPr>
        <p:txBody>
          <a:bodyPr wrap="square" rtlCol="0">
            <a:spAutoFit/>
          </a:bodyPr>
          <a:lstStyle/>
          <a:p>
            <a:r>
              <a:rPr lang="sr-Cyrl-CS" sz="3600" b="1" dirty="0" smtClean="0"/>
              <a:t>Светитељ је цео свој живот посветио молитви , посту, помагању сиромашнима и онима у невољи. После смрти тело му је остало цело и мироточиво. </a:t>
            </a:r>
            <a:endParaRPr lang="sr-Cyrl-CS" sz="3600" b="1" dirty="0"/>
          </a:p>
        </p:txBody>
      </p:sp>
      <p:pic>
        <p:nvPicPr>
          <p:cNvPr id="3" name="Picture 2" descr="DSCN2725.JPG"/>
          <p:cNvPicPr>
            <a:picLocks noChangeAspect="1"/>
          </p:cNvPicPr>
          <p:nvPr/>
        </p:nvPicPr>
        <p:blipFill>
          <a:blip r:embed="rId2"/>
          <a:stretch>
            <a:fillRect/>
          </a:stretch>
        </p:blipFill>
        <p:spPr>
          <a:xfrm>
            <a:off x="357158" y="106073"/>
            <a:ext cx="8358246" cy="6589533"/>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grpId="2" nodeType="clickEffect">
                                  <p:stCondLst>
                                    <p:cond delay="0"/>
                                  </p:stCondLst>
                                  <p:childTnLst>
                                    <p:anim to="" calcmode="lin" valueType="num">
                                      <p:cBhvr>
                                        <p:cTn id="11" dur="1"/>
                                        <p:tgtEl>
                                          <p:spTgt spid="2"/>
                                        </p:tgtEl>
                                        <p:attrNameLst>
                                          <p:attrName/>
                                        </p:attrNameLst>
                                      </p:cBhvr>
                                    </p:anim>
                                    <p:set>
                                      <p:cBhvr>
                                        <p:cTn id="12" dur="1" fill="hold">
                                          <p:stCondLst>
                                            <p:cond delay="0"/>
                                          </p:stCondLst>
                                        </p:cTn>
                                        <p:tgtEl>
                                          <p:spTgt spid="2"/>
                                        </p:tgtEl>
                                        <p:attrNameLst>
                                          <p:attrName>style.visibility</p:attrName>
                                        </p:attrNameLst>
                                      </p:cBhvr>
                                      <p:to>
                                        <p:strVal val="hidden"/>
                                      </p:to>
                                    </p:set>
                                  </p:childTnLst>
                                </p:cTn>
                              </p:par>
                            </p:childTnLst>
                          </p:cTn>
                        </p:par>
                        <p:par>
                          <p:cTn id="13" fill="hold">
                            <p:stCondLst>
                              <p:cond delay="0"/>
                            </p:stCondLst>
                            <p:childTnLst>
                              <p:par>
                                <p:cTn id="14" presetID="24"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to="" calcmode="lin" valueType="num">
                                      <p:cBhvr>
                                        <p:cTn id="16"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285728"/>
            <a:ext cx="4572000" cy="4031873"/>
          </a:xfrm>
          <a:prstGeom prst="rect">
            <a:avLst/>
          </a:prstGeom>
        </p:spPr>
        <p:txBody>
          <a:bodyPr>
            <a:spAutoFit/>
          </a:bodyPr>
          <a:lstStyle/>
          <a:p>
            <a:r>
              <a:rPr lang="sr-Cyrl-CS" sz="3200" b="1" dirty="0" smtClean="0"/>
              <a:t>Мошти су му више пута преношене  да би им верници широм света одали поштовање. Постоји и празник ПРЕНОС МОШТИЈУ СВЕТОГ НИКОЛАЈА.</a:t>
            </a:r>
            <a:endParaRPr lang="sr-Cyrl-CS" sz="3200" dirty="0"/>
          </a:p>
        </p:txBody>
      </p:sp>
      <p:pic>
        <p:nvPicPr>
          <p:cNvPr id="3" name="Picture 2" descr="Copy of Copy of DSCN2734.JPG"/>
          <p:cNvPicPr>
            <a:picLocks noChangeAspect="1"/>
          </p:cNvPicPr>
          <p:nvPr/>
        </p:nvPicPr>
        <p:blipFill>
          <a:blip r:embed="rId2"/>
          <a:stretch>
            <a:fillRect/>
          </a:stretch>
        </p:blipFill>
        <p:spPr>
          <a:xfrm>
            <a:off x="4714876" y="0"/>
            <a:ext cx="4450976" cy="6215082"/>
          </a:xfrm>
          <a:prstGeom prst="rect">
            <a:avLst/>
          </a:prstGeom>
        </p:spPr>
      </p:pic>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714356"/>
            <a:ext cx="7271734" cy="1446550"/>
          </a:xfrm>
          <a:prstGeom prst="rect">
            <a:avLst/>
          </a:prstGeom>
          <a:noFill/>
        </p:spPr>
        <p:txBody>
          <a:bodyPr wrap="square" rtlCol="0">
            <a:spAutoFit/>
          </a:bodyPr>
          <a:lstStyle/>
          <a:p>
            <a:r>
              <a:rPr lang="sr-Cyrl-CS" sz="4400" b="1" dirty="0" smtClean="0"/>
              <a:t>Данас су у граду Бари, у Италији.</a:t>
            </a:r>
            <a:endParaRPr lang="sr-Cyrl-CS" sz="4400" b="1" dirty="0"/>
          </a:p>
        </p:txBody>
      </p:sp>
      <p:pic>
        <p:nvPicPr>
          <p:cNvPr id="5" name="Picture 4" descr="DSCN2734.JPG"/>
          <p:cNvPicPr>
            <a:picLocks noChangeAspect="1"/>
          </p:cNvPicPr>
          <p:nvPr/>
        </p:nvPicPr>
        <p:blipFill>
          <a:blip r:embed="rId2"/>
          <a:stretch>
            <a:fillRect/>
          </a:stretch>
        </p:blipFill>
        <p:spPr>
          <a:xfrm>
            <a:off x="0" y="2357430"/>
            <a:ext cx="8773390" cy="3929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nodeType="clickEffect">
                                  <p:stCondLst>
                                    <p:cond delay="0"/>
                                  </p:stCondLst>
                                  <p:childTnLst>
                                    <p:anim to="" calcmode="lin" valueType="num">
                                      <p:cBhvr>
                                        <p:cTn id="6" dur="1"/>
                                        <p:tgtEl>
                                          <p:spTgt spid="4">
                                            <p:txEl>
                                              <p:pRg st="0" end="0"/>
                                            </p:txEl>
                                          </p:spTgt>
                                        </p:tgtEl>
                                        <p:attrNameLst>
                                          <p:attrName/>
                                        </p:attrNameLst>
                                      </p:cBhvr>
                                    </p:anim>
                                    <p:set>
                                      <p:cBhvr>
                                        <p:cTn id="7" dur="1" fill="hold">
                                          <p:stCondLst>
                                            <p:cond delay="0"/>
                                          </p:stCondLst>
                                        </p:cTn>
                                        <p:tgtEl>
                                          <p:spTgt spid="4">
                                            <p:txEl>
                                              <p:pRg st="0" end="0"/>
                                            </p:txEl>
                                          </p:spTgt>
                                        </p:tgtEl>
                                        <p:attrNameLst>
                                          <p:attrName>style.visibility</p:attrName>
                                        </p:attrNameLst>
                                      </p:cBhvr>
                                      <p:to>
                                        <p:strVal val="hidden"/>
                                      </p:to>
                                    </p:set>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N2728.JPG"/>
          <p:cNvPicPr>
            <a:picLocks noChangeAspect="1"/>
          </p:cNvPicPr>
          <p:nvPr/>
        </p:nvPicPr>
        <p:blipFill>
          <a:blip r:embed="rId2" cstate="screen"/>
          <a:stretch>
            <a:fillRect/>
          </a:stretch>
        </p:blipFill>
        <p:spPr>
          <a:xfrm>
            <a:off x="4643406" y="357166"/>
            <a:ext cx="4500594" cy="6261958"/>
          </a:xfrm>
          <a:prstGeom prst="rect">
            <a:avLst/>
          </a:prstGeom>
        </p:spPr>
      </p:pic>
      <p:sp>
        <p:nvSpPr>
          <p:cNvPr id="5" name="TextBox 4"/>
          <p:cNvSpPr txBox="1"/>
          <p:nvPr/>
        </p:nvSpPr>
        <p:spPr>
          <a:xfrm>
            <a:off x="0" y="285728"/>
            <a:ext cx="4107215" cy="1077218"/>
          </a:xfrm>
          <a:prstGeom prst="rect">
            <a:avLst/>
          </a:prstGeom>
          <a:noFill/>
        </p:spPr>
        <p:txBody>
          <a:bodyPr wrap="none" rtlCol="0">
            <a:spAutoFit/>
          </a:bodyPr>
          <a:lstStyle/>
          <a:p>
            <a:r>
              <a:rPr lang="sr-Cyrl-CS" sz="3200" b="1" dirty="0" smtClean="0"/>
              <a:t>Црква посвећена </a:t>
            </a:r>
          </a:p>
          <a:p>
            <a:r>
              <a:rPr lang="sr-Cyrl-CS" sz="3200" b="1" dirty="0" smtClean="0"/>
              <a:t>Светитељу  у Мири.</a:t>
            </a:r>
            <a:endParaRPr lang="sr-Cyrl-CS" sz="32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285720" y="1500174"/>
            <a:ext cx="8572560" cy="1754326"/>
          </a:xfrm>
          <a:prstGeom prst="rect">
            <a:avLst/>
          </a:prstGeom>
          <a:noFill/>
        </p:spPr>
        <p:txBody>
          <a:bodyPr wrap="square" rtlCol="0">
            <a:spAutoFit/>
          </a:bodyPr>
          <a:lstStyle/>
          <a:p>
            <a:r>
              <a:rPr lang="sr-Cyrl-CS" sz="3600" b="1" dirty="0" smtClean="0"/>
              <a:t>Беба названа Никола по своме стрицу рођена је у Патари, земља Ликија (Мала Азија)</a:t>
            </a:r>
            <a:r>
              <a:rPr lang="sr-Latn-CS" sz="3600" b="1" dirty="0" smtClean="0"/>
              <a:t>, </a:t>
            </a:r>
            <a:r>
              <a:rPr lang="sr-Cyrl-CS" sz="3600" b="1" dirty="0" smtClean="0"/>
              <a:t>у трећем веку.</a:t>
            </a:r>
            <a:endParaRPr lang="sr-Cyrl-C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857232"/>
            <a:ext cx="7450886" cy="4832092"/>
          </a:xfrm>
          <a:prstGeom prst="rect">
            <a:avLst/>
          </a:prstGeom>
          <a:noFill/>
        </p:spPr>
        <p:txBody>
          <a:bodyPr wrap="square" rtlCol="0">
            <a:spAutoFit/>
          </a:bodyPr>
          <a:lstStyle/>
          <a:p>
            <a:r>
              <a:rPr lang="sr-Cyrl-CS" sz="4400" b="1" dirty="0" smtClean="0"/>
              <a:t>Када је Стефан Дечански био ослепљен  јавио му се Свети Никола </a:t>
            </a:r>
          </a:p>
          <a:p>
            <a:r>
              <a:rPr lang="sr-Cyrl-CS" sz="4400" b="1" dirty="0" smtClean="0"/>
              <a:t>и вратио вид, због чега Стефан зида храм посвећен Светом Николи  у близини Дечана.</a:t>
            </a:r>
            <a:endParaRPr lang="sr-Cyrl-CS" sz="4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9.JPG"/>
          <p:cNvPicPr>
            <a:picLocks noChangeAspect="1"/>
          </p:cNvPicPr>
          <p:nvPr/>
        </p:nvPicPr>
        <p:blipFill>
          <a:blip r:embed="rId2"/>
          <a:stretch>
            <a:fillRect/>
          </a:stretch>
        </p:blipFill>
        <p:spPr>
          <a:xfrm>
            <a:off x="0" y="0"/>
            <a:ext cx="4643438" cy="6858000"/>
          </a:xfrm>
          <a:prstGeom prst="rect">
            <a:avLst/>
          </a:prstGeom>
        </p:spPr>
      </p:pic>
      <p:pic>
        <p:nvPicPr>
          <p:cNvPr id="3" name="Picture 2" descr="DSCN2740.JPG"/>
          <p:cNvPicPr>
            <a:picLocks noChangeAspect="1"/>
          </p:cNvPicPr>
          <p:nvPr/>
        </p:nvPicPr>
        <p:blipFill>
          <a:blip r:embed="rId3"/>
          <a:stretch>
            <a:fillRect/>
          </a:stretch>
        </p:blipFill>
        <p:spPr>
          <a:xfrm>
            <a:off x="4643438" y="0"/>
            <a:ext cx="4500562" cy="6805816"/>
          </a:xfrm>
          <a:prstGeom prst="rect">
            <a:avLst/>
          </a:prstGeo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43.JPG"/>
          <p:cNvPicPr>
            <a:picLocks noChangeAspect="1"/>
          </p:cNvPicPr>
          <p:nvPr/>
        </p:nvPicPr>
        <p:blipFill>
          <a:blip r:embed="rId2" cstate="screen"/>
          <a:stretch>
            <a:fillRect/>
          </a:stretch>
        </p:blipFill>
        <p:spPr>
          <a:xfrm>
            <a:off x="0" y="0"/>
            <a:ext cx="4572000" cy="6799234"/>
          </a:xfrm>
          <a:prstGeom prst="rect">
            <a:avLst/>
          </a:prstGeom>
        </p:spPr>
      </p:pic>
      <p:sp>
        <p:nvSpPr>
          <p:cNvPr id="3" name="TextBox 2"/>
          <p:cNvSpPr txBox="1"/>
          <p:nvPr/>
        </p:nvSpPr>
        <p:spPr>
          <a:xfrm>
            <a:off x="5000628" y="785794"/>
            <a:ext cx="3929090" cy="4401205"/>
          </a:xfrm>
          <a:prstGeom prst="rect">
            <a:avLst/>
          </a:prstGeom>
          <a:noFill/>
        </p:spPr>
        <p:txBody>
          <a:bodyPr wrap="square" rtlCol="0">
            <a:spAutoFit/>
          </a:bodyPr>
          <a:lstStyle/>
          <a:p>
            <a:r>
              <a:rPr lang="sr-Cyrl-CS" sz="4000" b="1" dirty="0" smtClean="0"/>
              <a:t>Икона Св.Николе коју је поклонио Св. Стефан Дечански цркви у Барију</a:t>
            </a:r>
            <a:endParaRPr lang="sr-Cyrl-CS" sz="4000"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7.JPG"/>
          <p:cNvPicPr>
            <a:picLocks noChangeAspect="1"/>
          </p:cNvPicPr>
          <p:nvPr/>
        </p:nvPicPr>
        <p:blipFill>
          <a:blip r:embed="rId2" cstate="screen"/>
          <a:stretch>
            <a:fillRect/>
          </a:stretch>
        </p:blipFill>
        <p:spPr>
          <a:xfrm>
            <a:off x="5500694" y="0"/>
            <a:ext cx="3643306" cy="6758844"/>
          </a:xfrm>
          <a:prstGeom prst="rect">
            <a:avLst/>
          </a:prstGeom>
        </p:spPr>
      </p:pic>
      <p:sp>
        <p:nvSpPr>
          <p:cNvPr id="3" name="TextBox 2"/>
          <p:cNvSpPr txBox="1"/>
          <p:nvPr/>
        </p:nvSpPr>
        <p:spPr>
          <a:xfrm>
            <a:off x="357158" y="1928802"/>
            <a:ext cx="4788042" cy="1200329"/>
          </a:xfrm>
          <a:prstGeom prst="rect">
            <a:avLst/>
          </a:prstGeom>
          <a:noFill/>
        </p:spPr>
        <p:txBody>
          <a:bodyPr wrap="none" rtlCol="0">
            <a:spAutoFit/>
          </a:bodyPr>
          <a:lstStyle/>
          <a:p>
            <a:r>
              <a:rPr lang="sr-Cyrl-CS" sz="3600" b="1" dirty="0" smtClean="0"/>
              <a:t>Икона из манастира</a:t>
            </a:r>
          </a:p>
          <a:p>
            <a:r>
              <a:rPr lang="sr-Cyrl-CS" sz="3600" b="1" dirty="0" smtClean="0"/>
              <a:t>Дечани</a:t>
            </a:r>
            <a:endParaRPr lang="sr-Cyrl-CS" sz="3600" b="1"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5.JPG"/>
          <p:cNvPicPr>
            <a:picLocks noChangeAspect="1"/>
          </p:cNvPicPr>
          <p:nvPr/>
        </p:nvPicPr>
        <p:blipFill>
          <a:blip r:embed="rId2"/>
          <a:stretch>
            <a:fillRect/>
          </a:stretch>
        </p:blipFill>
        <p:spPr>
          <a:xfrm>
            <a:off x="0" y="0"/>
            <a:ext cx="5313872" cy="6858000"/>
          </a:xfrm>
          <a:prstGeom prst="rect">
            <a:avLst/>
          </a:prstGeom>
        </p:spPr>
      </p:pic>
      <p:sp>
        <p:nvSpPr>
          <p:cNvPr id="3" name="TextBox 2"/>
          <p:cNvSpPr txBox="1"/>
          <p:nvPr/>
        </p:nvSpPr>
        <p:spPr>
          <a:xfrm>
            <a:off x="5643570" y="1214422"/>
            <a:ext cx="2978701" cy="1569660"/>
          </a:xfrm>
          <a:prstGeom prst="rect">
            <a:avLst/>
          </a:prstGeom>
          <a:noFill/>
        </p:spPr>
        <p:txBody>
          <a:bodyPr wrap="none" rtlCol="0">
            <a:spAutoFit/>
          </a:bodyPr>
          <a:lstStyle/>
          <a:p>
            <a:r>
              <a:rPr lang="sr-Cyrl-CS" sz="4800" b="1" dirty="0" smtClean="0"/>
              <a:t>Икона из</a:t>
            </a:r>
          </a:p>
          <a:p>
            <a:r>
              <a:rPr lang="sr-Cyrl-CS" sz="4800" b="1" dirty="0" smtClean="0"/>
              <a:t>Венеције</a:t>
            </a:r>
            <a:endParaRPr lang="sr-Cyrl-CS" sz="4800" b="1"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53.JPG"/>
          <p:cNvPicPr>
            <a:picLocks noChangeAspect="1"/>
          </p:cNvPicPr>
          <p:nvPr/>
        </p:nvPicPr>
        <p:blipFill>
          <a:blip r:embed="rId2" cstate="screen"/>
          <a:stretch>
            <a:fillRect/>
          </a:stretch>
        </p:blipFill>
        <p:spPr>
          <a:xfrm>
            <a:off x="3780263" y="0"/>
            <a:ext cx="5363737" cy="6858000"/>
          </a:xfrm>
          <a:prstGeom prst="rect">
            <a:avLst/>
          </a:prstGeom>
        </p:spPr>
      </p:pic>
      <p:sp>
        <p:nvSpPr>
          <p:cNvPr id="3" name="TextBox 2"/>
          <p:cNvSpPr txBox="1"/>
          <p:nvPr/>
        </p:nvSpPr>
        <p:spPr>
          <a:xfrm>
            <a:off x="0" y="0"/>
            <a:ext cx="3927229" cy="2554545"/>
          </a:xfrm>
          <a:prstGeom prst="rect">
            <a:avLst/>
          </a:prstGeom>
          <a:noFill/>
        </p:spPr>
        <p:txBody>
          <a:bodyPr wrap="none" rtlCol="0">
            <a:spAutoFit/>
          </a:bodyPr>
          <a:lstStyle/>
          <a:p>
            <a:r>
              <a:rPr lang="sr-Cyrl-CS" sz="4000" b="1" dirty="0" smtClean="0"/>
              <a:t>Икона</a:t>
            </a:r>
          </a:p>
          <a:p>
            <a:r>
              <a:rPr lang="sr-Cyrl-CS" sz="4000" b="1" dirty="0" smtClean="0"/>
              <a:t>Светог Николе</a:t>
            </a:r>
          </a:p>
          <a:p>
            <a:r>
              <a:rPr lang="sr-Cyrl-CS" sz="4000" b="1" dirty="0"/>
              <a:t>и</a:t>
            </a:r>
            <a:r>
              <a:rPr lang="sr-Cyrl-CS" sz="4000" b="1" dirty="0" smtClean="0"/>
              <a:t>з манастира </a:t>
            </a:r>
          </a:p>
          <a:p>
            <a:r>
              <a:rPr lang="sr-Cyrl-CS" sz="4000" b="1" dirty="0" smtClean="0"/>
              <a:t>Острог</a:t>
            </a:r>
            <a:endParaRPr lang="sr-Cyrl-CS" sz="4000" b="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54.JPG"/>
          <p:cNvPicPr>
            <a:picLocks noChangeAspect="1"/>
          </p:cNvPicPr>
          <p:nvPr/>
        </p:nvPicPr>
        <p:blipFill>
          <a:blip r:embed="rId2"/>
          <a:stretch>
            <a:fillRect/>
          </a:stretch>
        </p:blipFill>
        <p:spPr>
          <a:xfrm>
            <a:off x="0" y="0"/>
            <a:ext cx="4429124" cy="6860800"/>
          </a:xfrm>
          <a:prstGeom prst="rect">
            <a:avLst/>
          </a:prstGeom>
        </p:spPr>
      </p:pic>
      <p:sp>
        <p:nvSpPr>
          <p:cNvPr id="3" name="TextBox 2"/>
          <p:cNvSpPr txBox="1"/>
          <p:nvPr/>
        </p:nvSpPr>
        <p:spPr>
          <a:xfrm>
            <a:off x="4929190" y="1071546"/>
            <a:ext cx="3927229" cy="1938992"/>
          </a:xfrm>
          <a:prstGeom prst="rect">
            <a:avLst/>
          </a:prstGeom>
          <a:noFill/>
        </p:spPr>
        <p:txBody>
          <a:bodyPr wrap="none" rtlCol="0">
            <a:spAutoFit/>
          </a:bodyPr>
          <a:lstStyle/>
          <a:p>
            <a:r>
              <a:rPr lang="sr-Cyrl-CS" sz="4000" b="1" dirty="0" smtClean="0"/>
              <a:t>Икона </a:t>
            </a:r>
          </a:p>
          <a:p>
            <a:r>
              <a:rPr lang="sr-Cyrl-CS" sz="4000" b="1" dirty="0" smtClean="0"/>
              <a:t>Светог Николе</a:t>
            </a:r>
          </a:p>
          <a:p>
            <a:r>
              <a:rPr lang="sr-Cyrl-CS" sz="4000" b="1" dirty="0" smtClean="0"/>
              <a:t>Из Јапана</a:t>
            </a:r>
            <a:endParaRPr lang="sr-Cyrl-CS" sz="4000" b="1"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9" y="214290"/>
            <a:ext cx="8786842" cy="5509200"/>
          </a:xfrm>
          <a:prstGeom prst="rect">
            <a:avLst/>
          </a:prstGeom>
          <a:noFill/>
        </p:spPr>
        <p:txBody>
          <a:bodyPr wrap="square" rtlCol="0">
            <a:spAutoFit/>
          </a:bodyPr>
          <a:lstStyle/>
          <a:p>
            <a:r>
              <a:rPr lang="sr-Cyrl-CS" sz="3200" b="1" dirty="0" smtClean="0"/>
              <a:t>На свом првом путовању Колумбо је луку</a:t>
            </a:r>
          </a:p>
          <a:p>
            <a:r>
              <a:rPr lang="sr-Cyrl-CS" sz="3200" b="1" dirty="0" smtClean="0"/>
              <a:t>у  Хаитију назвао по Св. Николи 1492.</a:t>
            </a:r>
          </a:p>
          <a:p>
            <a:r>
              <a:rPr lang="sr-Cyrl-CS" sz="3200" b="1" dirty="0" smtClean="0"/>
              <a:t>Године 1809. Вошингтон Ирвинг из Њујорка, а коренима из Холандије, пише “Историју Њујорка” у којој описујући Светог Николу користи митове из Новог Амстердама. У тим митовима Свети Никола , низак и дебео, пролази кроз димњак да оставља поклоне у чарапама и назива се, холандски </a:t>
            </a:r>
            <a:r>
              <a:rPr lang="sr-Latn-CS" sz="3200" b="1" dirty="0" smtClean="0"/>
              <a:t>Sancte Claus</a:t>
            </a:r>
            <a:r>
              <a:rPr lang="sr-Cyrl-CS" sz="3200" b="1" dirty="0" smtClean="0"/>
              <a:t> које временом постаје </a:t>
            </a:r>
            <a:r>
              <a:rPr lang="sr-Latn-CS" sz="3200" b="1" dirty="0" smtClean="0"/>
              <a:t>Santa Claus</a:t>
            </a:r>
            <a:r>
              <a:rPr lang="sr-Cyrl-CS" sz="3200" b="1" dirty="0" smtClean="0"/>
              <a:t>.</a:t>
            </a:r>
            <a:endParaRPr lang="sr-Cyrl-CS" sz="3200" b="1"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4290"/>
            <a:ext cx="9276770" cy="5078313"/>
          </a:xfrm>
          <a:prstGeom prst="rect">
            <a:avLst/>
          </a:prstGeom>
          <a:noFill/>
        </p:spPr>
        <p:txBody>
          <a:bodyPr wrap="square" rtlCol="0">
            <a:spAutoFit/>
          </a:bodyPr>
          <a:lstStyle/>
          <a:p>
            <a:r>
              <a:rPr lang="sr-Cyrl-CS" sz="3600" b="1" dirty="0" smtClean="0"/>
              <a:t>Нама познат изглед Деда Мраза утврђен</a:t>
            </a:r>
          </a:p>
          <a:p>
            <a:r>
              <a:rPr lang="sr-Cyrl-CS" sz="3600" b="1" dirty="0" smtClean="0"/>
              <a:t>је 1930. за потребу рекламирања Кока-Коле. Лик се проширио по целом свету, као и мит: ирваси, летеће санке, патуљци...Бог  и светитељ су се заборавили, а Деда Мраз позива људе да једни другима купују поклоне  у продавницама, као да је то најбитније када је Божић.</a:t>
            </a:r>
            <a:endParaRPr lang="sr-Cyrl-CS" sz="36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55.JPG"/>
          <p:cNvPicPr>
            <a:picLocks noChangeAspect="1"/>
          </p:cNvPicPr>
          <p:nvPr/>
        </p:nvPicPr>
        <p:blipFill>
          <a:blip r:embed="rId2" cstate="screen"/>
          <a:stretch>
            <a:fillRect/>
          </a:stretch>
        </p:blipFill>
        <p:spPr>
          <a:xfrm>
            <a:off x="0" y="1142984"/>
            <a:ext cx="5716362" cy="4725667"/>
          </a:xfrm>
          <a:prstGeom prst="rect">
            <a:avLst/>
          </a:prstGeom>
        </p:spPr>
      </p:pic>
      <p:pic>
        <p:nvPicPr>
          <p:cNvPr id="3" name="Picture 2" descr="DSCN2756.JPG"/>
          <p:cNvPicPr>
            <a:picLocks noChangeAspect="1"/>
          </p:cNvPicPr>
          <p:nvPr/>
        </p:nvPicPr>
        <p:blipFill>
          <a:blip r:embed="rId3" cstate="screen"/>
          <a:stretch>
            <a:fillRect/>
          </a:stretch>
        </p:blipFill>
        <p:spPr>
          <a:xfrm>
            <a:off x="4217522" y="1142984"/>
            <a:ext cx="4926478" cy="2428868"/>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10.JPG"/>
          <p:cNvPicPr>
            <a:picLocks noChangeAspect="1"/>
          </p:cNvPicPr>
          <p:nvPr/>
        </p:nvPicPr>
        <p:blipFill>
          <a:blip r:embed="rId2">
            <a:lum bright="-6000" contrast="3000"/>
          </a:blip>
          <a:stretch>
            <a:fillRect/>
          </a:stretch>
        </p:blipFill>
        <p:spPr>
          <a:xfrm>
            <a:off x="-1" y="0"/>
            <a:ext cx="9154791" cy="664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57.JPG"/>
          <p:cNvPicPr>
            <a:picLocks noChangeAspect="1"/>
          </p:cNvPicPr>
          <p:nvPr/>
        </p:nvPicPr>
        <p:blipFill>
          <a:blip r:embed="rId2" cstate="screen"/>
          <a:stretch>
            <a:fillRect/>
          </a:stretch>
        </p:blipFill>
        <p:spPr>
          <a:xfrm>
            <a:off x="571472" y="0"/>
            <a:ext cx="8143900" cy="6778456"/>
          </a:xfrm>
          <a:prstGeom prst="rect">
            <a:avLst/>
          </a:prstGeom>
        </p:spPr>
      </p:pic>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6.JPG"/>
          <p:cNvPicPr>
            <a:picLocks noChangeAspect="1"/>
          </p:cNvPicPr>
          <p:nvPr/>
        </p:nvPicPr>
        <p:blipFill>
          <a:blip r:embed="rId2"/>
          <a:stretch>
            <a:fillRect/>
          </a:stretch>
        </p:blipFill>
        <p:spPr>
          <a:xfrm>
            <a:off x="0" y="-1"/>
            <a:ext cx="9144000" cy="3397733"/>
          </a:xfrm>
          <a:prstGeom prst="rect">
            <a:avLst/>
          </a:prstGeom>
        </p:spPr>
      </p:pic>
      <p:sp>
        <p:nvSpPr>
          <p:cNvPr id="3" name="TextBox 2"/>
          <p:cNvSpPr txBox="1"/>
          <p:nvPr/>
        </p:nvSpPr>
        <p:spPr>
          <a:xfrm>
            <a:off x="0" y="3429000"/>
            <a:ext cx="9033627" cy="3046988"/>
          </a:xfrm>
          <a:prstGeom prst="rect">
            <a:avLst/>
          </a:prstGeom>
          <a:noFill/>
        </p:spPr>
        <p:txBody>
          <a:bodyPr wrap="square" rtlCol="0">
            <a:spAutoFit/>
          </a:bodyPr>
          <a:lstStyle/>
          <a:p>
            <a:r>
              <a:rPr lang="sr-Cyrl-CS" sz="3200" b="1" dirty="0" smtClean="0"/>
              <a:t>У данашњем граду Демре / Турска, који је некад био Мира Ликијска, муслимани су склонили  православни кип Св. Николе и поставили кип Деда Мраза. Трећа слика: католички кип који није диран. Четврта: где је православни кип данас.</a:t>
            </a:r>
            <a:endParaRPr lang="sr-Cyrl-CS" sz="3200" b="1" dirty="0"/>
          </a:p>
        </p:txBody>
      </p:sp>
    </p:spTree>
  </p:cSld>
  <p:clrMapOvr>
    <a:masterClrMapping/>
  </p:clrMapOvr>
  <p:transition>
    <p:wheel spokes="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44.JPG"/>
          <p:cNvPicPr>
            <a:picLocks noChangeAspect="1"/>
          </p:cNvPicPr>
          <p:nvPr/>
        </p:nvPicPr>
        <p:blipFill>
          <a:blip r:embed="rId2"/>
          <a:stretch>
            <a:fillRect/>
          </a:stretch>
        </p:blipFill>
        <p:spPr>
          <a:xfrm>
            <a:off x="0" y="119025"/>
            <a:ext cx="9144000" cy="6107198"/>
          </a:xfrm>
          <a:prstGeom prst="rect">
            <a:avLst/>
          </a:prstGeom>
        </p:spPr>
      </p:pic>
      <p:sp>
        <p:nvSpPr>
          <p:cNvPr id="3" name="TextBox 2"/>
          <p:cNvSpPr txBox="1"/>
          <p:nvPr/>
        </p:nvSpPr>
        <p:spPr>
          <a:xfrm>
            <a:off x="785787" y="1285860"/>
            <a:ext cx="7858180" cy="1754326"/>
          </a:xfrm>
          <a:prstGeom prst="rect">
            <a:avLst/>
          </a:prstGeom>
          <a:noFill/>
        </p:spPr>
        <p:txBody>
          <a:bodyPr wrap="square" rtlCol="0">
            <a:spAutoFit/>
          </a:bodyPr>
          <a:lstStyle/>
          <a:p>
            <a:r>
              <a:rPr lang="sr-Cyrl-CS" sz="3600" b="1" dirty="0" smtClean="0"/>
              <a:t>Срби су одувек поштовали и празновали Светог Николу, нарочито као крсну славу.</a:t>
            </a:r>
            <a:endParaRPr lang="sr-Cyrl-CS" sz="36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xit" presetSubtype="0" fill="hold" grpId="0" nodeType="clickEffect">
                                  <p:stCondLst>
                                    <p:cond delay="0"/>
                                  </p:stCondLst>
                                  <p:childTnLst>
                                    <p:anim to="" calcmode="lin" valueType="num">
                                      <p:cBhvr>
                                        <p:cTn id="6" dur="1"/>
                                        <p:tgtEl>
                                          <p:spTgt spid="3"/>
                                        </p:tgtEl>
                                        <p:attrNameLst>
                                          <p:attrName/>
                                        </p:attrNameLst>
                                      </p:cBhvr>
                                    </p:anim>
                                    <p:set>
                                      <p:cBhvr>
                                        <p:cTn id="7" dur="1" fill="hold">
                                          <p:stCondLst>
                                            <p:cond delay="0"/>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41.JPG"/>
          <p:cNvPicPr>
            <a:picLocks noChangeAspect="1"/>
          </p:cNvPicPr>
          <p:nvPr/>
        </p:nvPicPr>
        <p:blipFill>
          <a:blip r:embed="rId2" cstate="screen"/>
          <a:stretch>
            <a:fillRect/>
          </a:stretch>
        </p:blipFill>
        <p:spPr>
          <a:xfrm>
            <a:off x="0" y="0"/>
            <a:ext cx="5090160" cy="3057144"/>
          </a:xfrm>
          <a:prstGeom prst="rect">
            <a:avLst/>
          </a:prstGeom>
        </p:spPr>
      </p:pic>
      <p:pic>
        <p:nvPicPr>
          <p:cNvPr id="3" name="Picture 2" descr="DSCN2746.JPG"/>
          <p:cNvPicPr>
            <a:picLocks noChangeAspect="1"/>
          </p:cNvPicPr>
          <p:nvPr/>
        </p:nvPicPr>
        <p:blipFill>
          <a:blip r:embed="rId3"/>
          <a:stretch>
            <a:fillRect/>
          </a:stretch>
        </p:blipFill>
        <p:spPr>
          <a:xfrm>
            <a:off x="5072066" y="-1"/>
            <a:ext cx="4071934" cy="6715149"/>
          </a:xfrm>
          <a:prstGeom prst="rect">
            <a:avLst/>
          </a:prstGeom>
        </p:spPr>
      </p:pic>
      <p:pic>
        <p:nvPicPr>
          <p:cNvPr id="4" name="Picture 3" descr="DSCN2747.JPG"/>
          <p:cNvPicPr>
            <a:picLocks noChangeAspect="1"/>
          </p:cNvPicPr>
          <p:nvPr/>
        </p:nvPicPr>
        <p:blipFill>
          <a:blip r:embed="rId4" cstate="screen"/>
          <a:stretch>
            <a:fillRect/>
          </a:stretch>
        </p:blipFill>
        <p:spPr>
          <a:xfrm>
            <a:off x="0" y="3071810"/>
            <a:ext cx="5072066" cy="3767020"/>
          </a:xfrm>
          <a:prstGeom prst="rect">
            <a:avLst/>
          </a:prstGeom>
        </p:spPr>
      </p:pic>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8.JPG"/>
          <p:cNvPicPr>
            <a:picLocks noChangeAspect="1"/>
          </p:cNvPicPr>
          <p:nvPr/>
        </p:nvPicPr>
        <p:blipFill>
          <a:blip r:embed="rId2"/>
          <a:stretch>
            <a:fillRect/>
          </a:stretch>
        </p:blipFill>
        <p:spPr>
          <a:xfrm>
            <a:off x="0" y="0"/>
            <a:ext cx="3571868" cy="3857628"/>
          </a:xfrm>
          <a:prstGeom prst="rect">
            <a:avLst/>
          </a:prstGeom>
        </p:spPr>
      </p:pic>
      <p:pic>
        <p:nvPicPr>
          <p:cNvPr id="3" name="Picture 2" descr="DSCN2749.JPG"/>
          <p:cNvPicPr>
            <a:picLocks noChangeAspect="1"/>
          </p:cNvPicPr>
          <p:nvPr/>
        </p:nvPicPr>
        <p:blipFill>
          <a:blip r:embed="rId3"/>
          <a:stretch>
            <a:fillRect/>
          </a:stretch>
        </p:blipFill>
        <p:spPr>
          <a:xfrm>
            <a:off x="3571868" y="0"/>
            <a:ext cx="5572132" cy="3857628"/>
          </a:xfrm>
          <a:prstGeom prst="rect">
            <a:avLst/>
          </a:prstGeom>
        </p:spPr>
      </p:pic>
      <p:pic>
        <p:nvPicPr>
          <p:cNvPr id="4" name="Picture 3" descr="DSCN2750.JPG"/>
          <p:cNvPicPr>
            <a:picLocks noChangeAspect="1"/>
          </p:cNvPicPr>
          <p:nvPr/>
        </p:nvPicPr>
        <p:blipFill>
          <a:blip r:embed="rId4" cstate="screen"/>
          <a:stretch>
            <a:fillRect/>
          </a:stretch>
        </p:blipFill>
        <p:spPr>
          <a:xfrm>
            <a:off x="0" y="3571876"/>
            <a:ext cx="5971510" cy="3286124"/>
          </a:xfrm>
          <a:prstGeom prst="rect">
            <a:avLst/>
          </a:prstGeom>
        </p:spPr>
      </p:pic>
      <p:pic>
        <p:nvPicPr>
          <p:cNvPr id="5" name="Picture 4" descr="DSCN2752.JPG"/>
          <p:cNvPicPr>
            <a:picLocks noChangeAspect="1"/>
          </p:cNvPicPr>
          <p:nvPr/>
        </p:nvPicPr>
        <p:blipFill>
          <a:blip r:embed="rId5" cstate="screen"/>
          <a:stretch>
            <a:fillRect/>
          </a:stretch>
        </p:blipFill>
        <p:spPr>
          <a:xfrm>
            <a:off x="6000760" y="2071678"/>
            <a:ext cx="3143240" cy="4786322"/>
          </a:xfrm>
          <a:prstGeom prst="rect">
            <a:avLst/>
          </a:prstGeom>
        </p:spPr>
      </p:pic>
    </p:spTree>
  </p:cSld>
  <p:clrMapOvr>
    <a:masterClrMapping/>
  </p:clrMapOvr>
  <p:transition>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4286248" y="4071942"/>
            <a:ext cx="4291035" cy="2428888"/>
          </a:xfrm>
          <a:prstGeom prst="rect">
            <a:avLst/>
          </a:prstGeom>
        </p:spPr>
      </p:pic>
      <p:sp>
        <p:nvSpPr>
          <p:cNvPr id="3" name="TextBox 2"/>
          <p:cNvSpPr txBox="1"/>
          <p:nvPr/>
        </p:nvSpPr>
        <p:spPr>
          <a:xfrm>
            <a:off x="0" y="0"/>
            <a:ext cx="6252353" cy="1754326"/>
          </a:xfrm>
          <a:prstGeom prst="rect">
            <a:avLst/>
          </a:prstGeom>
          <a:noFill/>
        </p:spPr>
        <p:txBody>
          <a:bodyPr wrap="none" rtlCol="0">
            <a:spAutoFit/>
          </a:bodyPr>
          <a:lstStyle/>
          <a:p>
            <a:r>
              <a:rPr lang="sr-Cyrl-CS" sz="3600" b="1" dirty="0" smtClean="0"/>
              <a:t>Свети Никола се празнује</a:t>
            </a:r>
          </a:p>
          <a:p>
            <a:r>
              <a:rPr lang="sr-Cyrl-CS" sz="3600" b="1" dirty="0" smtClean="0"/>
              <a:t>у време Божићњег поста и </a:t>
            </a:r>
          </a:p>
          <a:p>
            <a:r>
              <a:rPr lang="sr-Cyrl-CS" sz="3600" b="1" dirty="0"/>
              <a:t>з</a:t>
            </a:r>
            <a:r>
              <a:rPr lang="sr-Cyrl-CS" sz="3600" b="1" dirty="0" smtClean="0"/>
              <a:t>ато се</a:t>
            </a:r>
            <a:endParaRPr lang="sr-Cyrl-CS" sz="3600" b="1" dirty="0"/>
          </a:p>
        </p:txBody>
      </p:sp>
      <p:sp>
        <p:nvSpPr>
          <p:cNvPr id="4" name="TextBox 3"/>
          <p:cNvSpPr txBox="1"/>
          <p:nvPr/>
        </p:nvSpPr>
        <p:spPr>
          <a:xfrm>
            <a:off x="857224" y="2714620"/>
            <a:ext cx="7454798" cy="646331"/>
          </a:xfrm>
          <a:prstGeom prst="rect">
            <a:avLst/>
          </a:prstGeom>
          <a:noFill/>
        </p:spPr>
        <p:txBody>
          <a:bodyPr wrap="none" rtlCol="0">
            <a:spAutoFit/>
          </a:bodyPr>
          <a:lstStyle/>
          <a:p>
            <a:r>
              <a:rPr lang="sr-Cyrl-CS" sz="3600" b="1" dirty="0" smtClean="0">
                <a:solidFill>
                  <a:srgbClr val="FFC000"/>
                </a:solidFill>
              </a:rPr>
              <a:t>УВЕК СПРЕМА ПОСНА ХРАНА!!!</a:t>
            </a:r>
            <a:endParaRPr lang="sr-Cyrl-CS" sz="3600" b="1" dirty="0">
              <a:solidFill>
                <a:srgbClr val="FFC000"/>
              </a:solidFill>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to="" calcmode="lin" valueType="num">
                                      <p:cBhvr>
                                        <p:cTn id="11" dur="1" fill="hold"/>
                                        <p:tgtEl>
                                          <p:spTgt spid="3"/>
                                        </p:tgtEl>
                                        <p:attrNameLst>
                                          <p:attrName/>
                                        </p:attrNameLst>
                                      </p:cBhvr>
                                    </p:anim>
                                  </p:childTnLst>
                                </p:cTn>
                              </p:par>
                            </p:childTnLst>
                          </p:cTn>
                        </p:par>
                        <p:par>
                          <p:cTn id="12" fill="hold">
                            <p:stCondLst>
                              <p:cond delay="500"/>
                            </p:stCondLst>
                            <p:childTnLst>
                              <p:par>
                                <p:cTn id="13" presetID="24" presetClass="entr" presetSubtype="0" fill="hold" grpId="0" nodeType="afterEffect">
                                  <p:stCondLst>
                                    <p:cond delay="0"/>
                                  </p:stCondLst>
                                  <p:iterate type="lt">
                                    <p:tmAbs val="0"/>
                                  </p:iterate>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1" nodeType="clickEffect">
                                  <p:stCondLst>
                                    <p:cond delay="0"/>
                                  </p:stCondLst>
                                  <p:iterate type="lt">
                                    <p:tmPct val="0"/>
                                  </p:iterate>
                                  <p:childTnLst>
                                    <p:animScale>
                                      <p:cBhvr>
                                        <p:cTn id="1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33.JPG"/>
          <p:cNvPicPr>
            <a:picLocks noChangeAspect="1"/>
          </p:cNvPicPr>
          <p:nvPr/>
        </p:nvPicPr>
        <p:blipFill>
          <a:blip r:embed="rId2" cstate="screen"/>
          <a:stretch>
            <a:fillRect/>
          </a:stretch>
        </p:blipFill>
        <p:spPr>
          <a:xfrm>
            <a:off x="0" y="0"/>
            <a:ext cx="4710432" cy="6858000"/>
          </a:xfrm>
          <a:prstGeom prst="rect">
            <a:avLst/>
          </a:prstGeom>
        </p:spPr>
      </p:pic>
      <p:sp>
        <p:nvSpPr>
          <p:cNvPr id="3" name="Rectangle 2"/>
          <p:cNvSpPr/>
          <p:nvPr/>
        </p:nvSpPr>
        <p:spPr>
          <a:xfrm>
            <a:off x="4643438" y="0"/>
            <a:ext cx="4500562" cy="35394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sr-Cyrl-CS" sz="3200" b="1" cap="none" spc="150" dirty="0" smtClean="0">
                <a:ln w="11430"/>
                <a:solidFill>
                  <a:srgbClr val="F8F8F8"/>
                </a:solidFill>
                <a:effectLst>
                  <a:outerShdw blurRad="25400" algn="tl" rotWithShape="0">
                    <a:srgbClr val="000000">
                      <a:alpha val="43000"/>
                    </a:srgbClr>
                  </a:outerShdw>
                </a:effectLst>
              </a:rPr>
              <a:t>Нека је свима сретан празник, а свечарима срећна крсна слава</a:t>
            </a:r>
          </a:p>
          <a:p>
            <a:pPr algn="ctr"/>
            <a:r>
              <a:rPr lang="sr-Cyrl-CS" sz="3200" b="1" spc="150" dirty="0" smtClean="0">
                <a:ln w="11430"/>
                <a:solidFill>
                  <a:srgbClr val="F8F8F8"/>
                </a:solidFill>
                <a:effectLst>
                  <a:outerShdw blurRad="25400" algn="tl" rotWithShape="0">
                    <a:srgbClr val="000000">
                      <a:alpha val="43000"/>
                    </a:srgbClr>
                  </a:outerShdw>
                </a:effectLst>
              </a:rPr>
              <a:t>СВЕТИ НИКОЛАЈ МИРЛИКИЈСКИ, ЧУДОТВОРАЦ!</a:t>
            </a:r>
            <a:endParaRPr lang="en-US" sz="32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2709.JPG"/>
          <p:cNvPicPr>
            <a:picLocks noChangeAspect="1"/>
          </p:cNvPicPr>
          <p:nvPr/>
        </p:nvPicPr>
        <p:blipFill>
          <a:blip r:embed="rId2" cstate="screen"/>
          <a:stretch>
            <a:fillRect/>
          </a:stretch>
        </p:blipFill>
        <p:spPr>
          <a:xfrm>
            <a:off x="4364736" y="0"/>
            <a:ext cx="4779264" cy="63398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rot="344583">
            <a:off x="385028" y="4292130"/>
            <a:ext cx="7302705" cy="923330"/>
          </a:xfrm>
          <a:prstGeom prst="rect">
            <a:avLst/>
          </a:prstGeom>
          <a:noFill/>
          <a:scene3d>
            <a:camera prst="perspectiveContrastingRightFacing"/>
            <a:lightRig rig="threePt" dir="t"/>
          </a:scene3d>
        </p:spPr>
        <p:txBody>
          <a:bodyPr wrap="none" lIns="91440" tIns="45720" rIns="91440" bIns="45720">
            <a:spAutoFit/>
            <a:scene3d>
              <a:camera prst="orthographicFront"/>
              <a:lightRig rig="threePt" dir="t"/>
            </a:scene3d>
            <a:sp3d extrusionH="95250">
              <a:bevelT w="38100" h="38100" prst="angle"/>
            </a:sp3d>
          </a:bodyPr>
          <a:lstStyle/>
          <a:p>
            <a:pPr algn="ctr"/>
            <a:r>
              <a:rPr lang="sr-Cyrl-C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КРАЈ И БОГУ СЛАВА!</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596" y="285728"/>
            <a:ext cx="8358246" cy="1938992"/>
          </a:xfrm>
          <a:prstGeom prst="rect">
            <a:avLst/>
          </a:prstGeom>
          <a:noFill/>
        </p:spPr>
        <p:txBody>
          <a:bodyPr wrap="square" rtlCol="0">
            <a:spAutoFit/>
          </a:bodyPr>
          <a:lstStyle/>
          <a:p>
            <a:r>
              <a:rPr lang="sr-Cyrl-CS" sz="4000" b="1" dirty="0" smtClean="0"/>
              <a:t>Као дете  учио се код свог стрица, епископа Николе, поред којег је заволео Христову науку.</a:t>
            </a:r>
            <a:endParaRPr lang="sr-Cyrl-C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15.JPG"/>
          <p:cNvPicPr>
            <a:picLocks noChangeAspect="1"/>
          </p:cNvPicPr>
          <p:nvPr/>
        </p:nvPicPr>
        <p:blipFill>
          <a:blip r:embed="rId2"/>
          <a:stretch>
            <a:fillRect/>
          </a:stretch>
        </p:blipFill>
        <p:spPr>
          <a:xfrm>
            <a:off x="-174527" y="1"/>
            <a:ext cx="910421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N2716.JPG"/>
          <p:cNvPicPr>
            <a:picLocks noChangeAspect="1"/>
          </p:cNvPicPr>
          <p:nvPr/>
        </p:nvPicPr>
        <p:blipFill>
          <a:blip r:embed="rId2"/>
          <a:stretch>
            <a:fillRect/>
          </a:stretch>
        </p:blipFill>
        <p:spPr>
          <a:xfrm>
            <a:off x="357158" y="0"/>
            <a:ext cx="8501090" cy="6575877"/>
          </a:xfrm>
          <a:prstGeom prst="rect">
            <a:avLst/>
          </a:prstGeom>
        </p:spPr>
      </p:pic>
      <p:sp>
        <p:nvSpPr>
          <p:cNvPr id="3" name="Rectangle 2"/>
          <p:cNvSpPr/>
          <p:nvPr/>
        </p:nvSpPr>
        <p:spPr>
          <a:xfrm>
            <a:off x="0" y="0"/>
            <a:ext cx="6572697" cy="646331"/>
          </a:xfrm>
          <a:prstGeom prst="rect">
            <a:avLst/>
          </a:prstGeom>
          <a:solidFill>
            <a:schemeClr val="accent2">
              <a:alpha val="37000"/>
            </a:schemeClr>
          </a:solidFill>
        </p:spPr>
        <p:txBody>
          <a:bodyPr wrap="none">
            <a:spAutoFit/>
          </a:bodyPr>
          <a:lstStyle/>
          <a:p>
            <a:pPr lvl="0"/>
            <a:r>
              <a:rPr lang="sr-Cyrl-CS" sz="3600" b="1" dirty="0" smtClean="0">
                <a:solidFill>
                  <a:prstClr val="white"/>
                </a:solidFill>
              </a:rPr>
              <a:t>Рукоположен је за ђакона....</a:t>
            </a:r>
            <a:endParaRPr lang="sr-Cyrl-CS" sz="3600" b="1"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2717.JPG"/>
          <p:cNvPicPr>
            <a:picLocks noChangeAspect="1"/>
          </p:cNvPicPr>
          <p:nvPr/>
        </p:nvPicPr>
        <p:blipFill>
          <a:blip r:embed="rId2"/>
          <a:stretch>
            <a:fillRect/>
          </a:stretch>
        </p:blipFill>
        <p:spPr>
          <a:xfrm>
            <a:off x="0" y="0"/>
            <a:ext cx="9073976" cy="6572272"/>
          </a:xfrm>
          <a:prstGeom prst="rect">
            <a:avLst/>
          </a:prstGeom>
        </p:spPr>
      </p:pic>
      <p:sp>
        <p:nvSpPr>
          <p:cNvPr id="2" name="Rectangle 1"/>
          <p:cNvSpPr/>
          <p:nvPr/>
        </p:nvSpPr>
        <p:spPr>
          <a:xfrm>
            <a:off x="1714480" y="0"/>
            <a:ext cx="4572000" cy="1938992"/>
          </a:xfrm>
          <a:prstGeom prst="rect">
            <a:avLst/>
          </a:prstGeom>
          <a:solidFill>
            <a:schemeClr val="accent2">
              <a:alpha val="37000"/>
            </a:schemeClr>
          </a:solidFill>
        </p:spPr>
        <p:txBody>
          <a:bodyPr>
            <a:spAutoFit/>
          </a:bodyPr>
          <a:lstStyle/>
          <a:p>
            <a:r>
              <a:rPr lang="sr-Cyrl-CS" sz="4000" b="1" dirty="0" smtClean="0"/>
              <a:t>...и после неког времена и за свештеника.</a:t>
            </a:r>
            <a:endParaRPr lang="sr-Cyrl-C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643998" cy="5632311"/>
          </a:xfrm>
          <a:prstGeom prst="rect">
            <a:avLst/>
          </a:prstGeom>
          <a:noFill/>
        </p:spPr>
        <p:txBody>
          <a:bodyPr wrap="square" rtlCol="0">
            <a:spAutoFit/>
          </a:bodyPr>
          <a:lstStyle/>
          <a:p>
            <a:r>
              <a:rPr lang="sr-Cyrl-CS" sz="3600" b="1" dirty="0" smtClean="0"/>
              <a:t>После смрти имућних родитеља Никола је полако сав новац и имање дао сиромашнима. Најпознатији је случај када је помогао једном сиромашном човеку да у очајању не прода три ћерке богаташима за жене, да би и оне и он могли преживети. Светитељ је кришом остављао ноћу врећице са златом испред врата те породице, да би  избегли несрећу. </a:t>
            </a:r>
            <a:endParaRPr lang="sr-Cyrl-CS" sz="3600" b="1"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202</TotalTime>
  <Words>853</Words>
  <Application>Microsoft Office PowerPoint</Application>
  <PresentationFormat>On-screen Show (4:3)</PresentationFormat>
  <Paragraphs>56</Paragraphs>
  <Slides>47</Slides>
  <Notes>0</Notes>
  <HiddenSlides>0</HiddenSlides>
  <MMClips>4</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Flow</vt:lpstr>
      <vt:lpstr>СВЕТИ НИКОЛА</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СВЕТИ НИКОЛА</dc:title>
  <dc:creator>Home</dc:creator>
  <cp:lastModifiedBy>Home</cp:lastModifiedBy>
  <cp:revision>25</cp:revision>
  <dcterms:created xsi:type="dcterms:W3CDTF">2011-10-28T00:15:15Z</dcterms:created>
  <dcterms:modified xsi:type="dcterms:W3CDTF">2012-12-18T18:48:48Z</dcterms:modified>
</cp:coreProperties>
</file>