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5" r:id="rId3"/>
    <p:sldId id="286" r:id="rId4"/>
    <p:sldId id="287" r:id="rId5"/>
    <p:sldId id="288" r:id="rId6"/>
    <p:sldId id="289" r:id="rId7"/>
    <p:sldId id="263" r:id="rId8"/>
    <p:sldId id="258" r:id="rId9"/>
    <p:sldId id="259" r:id="rId10"/>
    <p:sldId id="261" r:id="rId11"/>
    <p:sldId id="264" r:id="rId12"/>
    <p:sldId id="265" r:id="rId13"/>
    <p:sldId id="290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75" r:id="rId22"/>
    <p:sldId id="280" r:id="rId23"/>
    <p:sldId id="281" r:id="rId24"/>
    <p:sldId id="282" r:id="rId25"/>
    <p:sldId id="283" r:id="rId26"/>
    <p:sldId id="284" r:id="rId27"/>
    <p:sldId id="260" r:id="rId28"/>
    <p:sldId id="292" r:id="rId29"/>
    <p:sldId id="293" r:id="rId30"/>
    <p:sldId id="291" r:id="rId31"/>
    <p:sldId id="25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7FD6774-2B67-41FA-BC9E-34450F337E45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A6C1B06-382E-4A05-8EC2-FC2D2C6280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FD6774-2B67-41FA-BC9E-34450F337E45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6C1B06-382E-4A05-8EC2-FC2D2C628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FD6774-2B67-41FA-BC9E-34450F337E45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6C1B06-382E-4A05-8EC2-FC2D2C628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FD6774-2B67-41FA-BC9E-34450F337E45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6C1B06-382E-4A05-8EC2-FC2D2C628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7FD6774-2B67-41FA-BC9E-34450F337E45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A6C1B06-382E-4A05-8EC2-FC2D2C6280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FD6774-2B67-41FA-BC9E-34450F337E45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A6C1B06-382E-4A05-8EC2-FC2D2C6280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FD6774-2B67-41FA-BC9E-34450F337E45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A6C1B06-382E-4A05-8EC2-FC2D2C628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FD6774-2B67-41FA-BC9E-34450F337E45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6C1B06-382E-4A05-8EC2-FC2D2C6280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FD6774-2B67-41FA-BC9E-34450F337E45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6C1B06-382E-4A05-8EC2-FC2D2C628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7FD6774-2B67-41FA-BC9E-34450F337E45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A6C1B06-382E-4A05-8EC2-FC2D2C6280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7FD6774-2B67-41FA-BC9E-34450F337E45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A6C1B06-382E-4A05-8EC2-FC2D2C6280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7FD6774-2B67-41FA-BC9E-34450F337E45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A6C1B06-382E-4A05-8EC2-FC2D2C6280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svetosavlje.org/kanonizacija-ili-proslavljenje-novoprosijavsih-pravoslavnih-svetitelja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 result for царство небеско ико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8860700" cy="578645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229600" cy="976297"/>
          </a:xfrm>
        </p:spPr>
        <p:txBody>
          <a:bodyPr/>
          <a:lstStyle/>
          <a:p>
            <a:pPr algn="l"/>
            <a:r>
              <a:rPr lang="sr-Cyrl-RS" b="1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Светитељи</a:t>
            </a:r>
            <a:endParaRPr lang="en-US" b="1" dirty="0"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50800" dist="25400" dir="13500000">
                  <a:srgbClr val="000000">
                    <a:alpha val="70000"/>
                  </a:srgb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10" y="142852"/>
            <a:ext cx="4702846" cy="1752600"/>
          </a:xfrm>
        </p:spPr>
        <p:txBody>
          <a:bodyPr>
            <a:normAutofit/>
          </a:bodyPr>
          <a:lstStyle/>
          <a:p>
            <a:r>
              <a:rPr lang="sr-Cyrl-RS" sz="1600" b="1" dirty="0" smtClean="0"/>
              <a:t>ПРАВОСЛАВНИ КАТИХИЗИС</a:t>
            </a:r>
          </a:p>
          <a:p>
            <a:r>
              <a:rPr lang="sr-Cyrl-RS" sz="1600" b="1" dirty="0" smtClean="0"/>
              <a:t>МАРКО РАДАКОВИЋ, КАТИХЕТА</a:t>
            </a:r>
          </a:p>
          <a:p>
            <a:r>
              <a:rPr lang="sr-Cyrl-RS" sz="1600" b="1" dirty="0" smtClean="0"/>
              <a:t>СОМБОР, 2017.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20" y="214290"/>
            <a:ext cx="7772400" cy="15097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Реч “άγιος”, коју преводимо као “свет” значи “не земни”, “ά – γιος”, тј. “не од земље”, те је отуда прослављење светих прво небески чин, па тек онда земаљски.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6626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643050"/>
            <a:ext cx="367665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 Православним помесним црквама нису утврђене никакве норме канонизације, тј. нема установљених ауторитетних критеријума за просуђивање ο светости живота канонизованих лица. Сам чин канонизације је могуће схватити двојако:</a:t>
            </a:r>
          </a:p>
          <a:p>
            <a:r>
              <a:rPr lang="ru-RU" sz="2000" dirty="0" smtClean="0"/>
              <a:t>Као </a:t>
            </a:r>
            <a:r>
              <a:rPr lang="ru-RU" sz="2000" b="1" dirty="0" smtClean="0"/>
              <a:t>признање</a:t>
            </a:r>
            <a:r>
              <a:rPr lang="ru-RU" sz="2000" dirty="0" smtClean="0"/>
              <a:t> од стране Цркве одређеног њеног упокојеног члана за светог, праведног, тј. угодног Богу који је достигао вечно блаженство.</a:t>
            </a:r>
          </a:p>
          <a:p>
            <a:r>
              <a:rPr lang="ru-RU" sz="2000" dirty="0" smtClean="0"/>
              <a:t>Као </a:t>
            </a:r>
            <a:r>
              <a:rPr lang="ru-RU" sz="2000" b="1" dirty="0" smtClean="0"/>
              <a:t>дозвола</a:t>
            </a:r>
            <a:r>
              <a:rPr lang="ru-RU" sz="2000" dirty="0" smtClean="0"/>
              <a:t> Цркве за поштовање упокојеног члана, које припада светим Божијим угодницима.</a:t>
            </a:r>
            <a:endParaRPr lang="ru-RU" sz="2000" dirty="0"/>
          </a:p>
        </p:txBody>
      </p:sp>
      <p:pic>
        <p:nvPicPr>
          <p:cNvPr id="23554" name="Picture 2" descr="Image result for свети ико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571744"/>
            <a:ext cx="3053901" cy="3905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9297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Неке претпоставке и услови </a:t>
            </a:r>
            <a:r>
              <a:rPr lang="ru-RU" dirty="0" smtClean="0"/>
              <a:t>канонизације, али нису сви нужни.</a:t>
            </a:r>
          </a:p>
          <a:p>
            <a:r>
              <a:rPr lang="ru-RU" dirty="0" smtClean="0"/>
              <a:t>Припадност Цркви (некрштени који су исповедили Христа и убијени се сматрају свакако крштенима сопственом крвљу)</a:t>
            </a:r>
            <a:endParaRPr lang="ru-RU" dirty="0"/>
          </a:p>
          <a:p>
            <a:r>
              <a:rPr lang="ru-RU" dirty="0"/>
              <a:t>Духовно </a:t>
            </a:r>
            <a:r>
              <a:rPr lang="ru-RU" dirty="0" smtClean="0"/>
              <a:t>стање. Појава </a:t>
            </a:r>
            <a:r>
              <a:rPr lang="ru-RU" dirty="0"/>
              <a:t>натприродног током живота.</a:t>
            </a:r>
          </a:p>
          <a:p>
            <a:r>
              <a:rPr lang="ru-RU" dirty="0"/>
              <a:t>Начин и могући разлози </a:t>
            </a:r>
            <a:r>
              <a:rPr lang="ru-RU" dirty="0" smtClean="0"/>
              <a:t>смрти ( у питању мученика за веру)</a:t>
            </a:r>
            <a:endParaRPr lang="ru-RU" dirty="0"/>
          </a:p>
          <a:p>
            <a:r>
              <a:rPr lang="ru-RU" dirty="0"/>
              <a:t>Пројава натприродног по упокојењу.</a:t>
            </a:r>
          </a:p>
        </p:txBody>
      </p:sp>
      <p:sp>
        <p:nvSpPr>
          <p:cNvPr id="22530" name="AutoShape 2" descr="Image result for патријарх павле у градск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2" name="Picture 4" descr="Image result for патријарх павле у градск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25711"/>
            <a:ext cx="7643834" cy="5132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6380" y="571480"/>
            <a:ext cx="3324220" cy="600079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“</a:t>
            </a:r>
            <a:r>
              <a:rPr lang="ru-RU" b="1" i="1" dirty="0" smtClean="0">
                <a:solidFill>
                  <a:schemeClr val="tx1"/>
                </a:solidFill>
              </a:rPr>
              <a:t>Дивен Бог во святых Своих</a:t>
            </a:r>
            <a:r>
              <a:rPr lang="ru-RU" i="1" dirty="0" smtClean="0">
                <a:solidFill>
                  <a:schemeClr val="tx1"/>
                </a:solidFill>
              </a:rPr>
              <a:t>!</a:t>
            </a:r>
            <a:r>
              <a:rPr lang="ru-RU" dirty="0" smtClean="0">
                <a:solidFill>
                  <a:schemeClr val="tx1"/>
                </a:solidFill>
              </a:rPr>
              <a:t>” је принцип којим Прослављена Црква на Небесима пројављује и прославља Божије угоднике. Притом да се присетимо Господњих речи из 55. главе Књиге пророка Исаије, стих осми: “</a:t>
            </a:r>
            <a:r>
              <a:rPr lang="ru-RU" i="1" dirty="0" smtClean="0">
                <a:solidFill>
                  <a:schemeClr val="tx1"/>
                </a:solidFill>
              </a:rPr>
              <a:t>Јер мисли Mоје нису ваше мисли, нити су ваши путеви Mоји путеви, вели Господ</a:t>
            </a:r>
            <a:r>
              <a:rPr lang="ru-RU" dirty="0" smtClean="0">
                <a:solidFill>
                  <a:schemeClr val="tx1"/>
                </a:solidFill>
              </a:rPr>
              <a:t>!”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“</a:t>
            </a:r>
            <a:r>
              <a:rPr lang="ru-RU" b="1" i="1" dirty="0" smtClean="0">
                <a:solidFill>
                  <a:schemeClr val="tx1"/>
                </a:solidFill>
              </a:rPr>
              <a:t>Cвет си Боже наш, и у светима почиваш и Теби славу узносимо Оцу, Сину и Светоме Духу, сaдa и увек и у све векове. Амин!”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9154" name="Picture 2" descr="Image result for патријарх павле у градск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4572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24" y="4857760"/>
            <a:ext cx="8286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Ученици Господа Исуса Христа. Разликујемо Дванаест апостола и Седамдесет апостола, шири круг Христових ученика. Постоје и Равноапостолни. Светитељи чији је рад био од великог доприноса за Цркву, било својим значајним мисионарским радом, проповедајући Јеванђеље или помажући да Црква нађе своје место у друштву.</a:t>
            </a:r>
            <a:endParaRPr lang="ru-RU" sz="2000" dirty="0"/>
          </a:p>
        </p:txBody>
      </p:sp>
      <p:sp>
        <p:nvSpPr>
          <p:cNvPr id="3" name="Rectangle 2"/>
          <p:cNvSpPr/>
          <p:nvPr/>
        </p:nvSpPr>
        <p:spPr>
          <a:xfrm>
            <a:off x="1142976" y="2143116"/>
            <a:ext cx="3199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Апостоли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50" name="AutoShape 2" descr="Image resul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Image res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571480"/>
            <a:ext cx="3390900" cy="42862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54" y="642918"/>
            <a:ext cx="3786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Свети Апостол Петар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714356"/>
            <a:ext cx="4071934" cy="5176187"/>
          </a:xfrm>
          <a:prstGeom prst="rect">
            <a:avLst/>
          </a:prstGeom>
          <a:noFill/>
        </p:spPr>
      </p:pic>
      <p:sp>
        <p:nvSpPr>
          <p:cNvPr id="1028" name="AutoShape 4" descr="Image result for свети равноапостоли константин и еле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7158" y="5929330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Свети АПостол Лука (један од 70-орице)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age result for свети равноапостоли константин и еле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132" y="357166"/>
            <a:ext cx="9026868" cy="57864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6286520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Св. Равноап. </a:t>
            </a:r>
            <a:r>
              <a:rPr lang="ru-RU" dirty="0" smtClean="0"/>
              <a:t>Ц</a:t>
            </a:r>
            <a:r>
              <a:rPr lang="sr-Cyrl-RS" dirty="0" smtClean="0"/>
              <a:t>ар Константин и царица Јелена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57818" y="571480"/>
            <a:ext cx="3422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Мученици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29124" y="1357298"/>
            <a:ext cx="47148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Мученици су они који су страдали зато што су православни хришћани. Правилнији превод био би «сведоци», јер њихова величина није тек у томе што су били мучени, већ јер су остал верни сведоци Христа, љубави, истине. </a:t>
            </a:r>
            <a:r>
              <a:rPr lang="ru-RU" sz="2000" b="1" dirty="0" smtClean="0"/>
              <a:t>Свештеномученици</a:t>
            </a:r>
            <a:r>
              <a:rPr lang="ru-RU" sz="2000" dirty="0" smtClean="0"/>
              <a:t> су епископи, свештеници, патријарси, и друга свештена лица, која су страдала за хришћанство;</a:t>
            </a:r>
          </a:p>
          <a:p>
            <a:r>
              <a:rPr lang="ru-RU" sz="2000" b="1" dirty="0" smtClean="0"/>
              <a:t>Великомученици</a:t>
            </a:r>
            <a:r>
              <a:rPr lang="ru-RU" sz="2000" dirty="0" smtClean="0"/>
              <a:t> су они који су претрпели највећа страдања због своје вере;</a:t>
            </a:r>
          </a:p>
          <a:p>
            <a:r>
              <a:rPr lang="ru-RU" sz="2000" b="1" dirty="0" smtClean="0"/>
              <a:t>Преподобномученици</a:t>
            </a:r>
            <a:r>
              <a:rPr lang="ru-RU" sz="2000" dirty="0" smtClean="0"/>
              <a:t> су монаси и подвижници, који су страдали због своје вере; </a:t>
            </a:r>
            <a:r>
              <a:rPr lang="ru-RU" sz="2000" b="1" dirty="0" smtClean="0"/>
              <a:t>Новомученици</a:t>
            </a:r>
            <a:r>
              <a:rPr lang="ru-RU" sz="2000" dirty="0" smtClean="0"/>
              <a:t> они који су страдали у скорашњој историји.</a:t>
            </a:r>
          </a:p>
          <a:p>
            <a:endParaRPr lang="ru-RU" sz="2000" dirty="0" smtClean="0"/>
          </a:p>
        </p:txBody>
      </p:sp>
      <p:pic>
        <p:nvPicPr>
          <p:cNvPr id="34818" name="Picture 2" descr="Image result for свети ђорђ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4360871" cy="5857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Image result for свештеномучен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4876" cy="5583406"/>
          </a:xfrm>
          <a:prstGeom prst="rect">
            <a:avLst/>
          </a:prstGeom>
          <a:noFill/>
        </p:spPr>
      </p:pic>
      <p:pic>
        <p:nvPicPr>
          <p:cNvPr id="35844" name="Picture 4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4286248" cy="590189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5929330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Свети Свештеномученик Поликарп Смирнски и Св. Преподобномученица Евдокија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7356" y="285728"/>
            <a:ext cx="4717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Исповедници</a:t>
            </a:r>
            <a:endParaRPr lang="en-US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82" y="221455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Исповедници су они који су исповедали своју веру и за чистоту вере се борили, и због тога су мучени, али нису погубљени;</a:t>
            </a:r>
          </a:p>
        </p:txBody>
      </p:sp>
      <p:pic>
        <p:nvPicPr>
          <p:cNvPr id="36866" name="Picture 2" descr="Image result for максим исповедн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4425" y="1143000"/>
            <a:ext cx="4219575" cy="5715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071538" y="5072074"/>
            <a:ext cx="3071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Св. Максим Исповедник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</a:t>
            </a:r>
            <a:r>
              <a:rPr lang="sr-Cyrl-RS" dirty="0" smtClean="0"/>
              <a:t> су свети?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Свети су сви они који су исповедали, хришћанство, својим подвигом, животом, посведоченом љубављу</a:t>
            </a:r>
          </a:p>
          <a:p>
            <a:r>
              <a:rPr lang="sr-Cyrl-RS" dirty="0" smtClean="0"/>
              <a:t>Свети су они који су живели сходно свом назначењу, и тиме задобили благодат од Бога.</a:t>
            </a:r>
          </a:p>
          <a:p>
            <a:r>
              <a:rPr lang="sr-Cyrl-RS" dirty="0" smtClean="0"/>
              <a:t>Та благодат се пројављује у виду одређених дарова од Бога (прозорљивост, чуда, мошти, јављања,итд.) и у виду вечног живота.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14810" y="357166"/>
            <a:ext cx="42962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Преподобни</a:t>
            </a:r>
            <a:endParaRPr lang="en-US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158" y="1142984"/>
            <a:ext cx="34290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Преподобни</a:t>
            </a:r>
            <a:r>
              <a:rPr lang="ru-RU" sz="2400" dirty="0" smtClean="0"/>
              <a:t> су они који су живели побожним и подвижничким животом, махом монаси и монахиње. Вид монаштва је и отшелништво, или пустињаштво. </a:t>
            </a:r>
            <a:r>
              <a:rPr lang="ru-RU" sz="2400" b="1" dirty="0" smtClean="0"/>
              <a:t>Отшелник</a:t>
            </a:r>
            <a:r>
              <a:rPr lang="ru-RU" sz="2400" dirty="0" smtClean="0"/>
              <a:t> је монах који се сам подвизава.</a:t>
            </a:r>
            <a:endParaRPr lang="ru-RU" sz="2400" dirty="0"/>
          </a:p>
        </p:txBody>
      </p:sp>
      <p:pic>
        <p:nvPicPr>
          <p:cNvPr id="37890" name="Picture 2" descr="Image result for преподобна пет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291759"/>
            <a:ext cx="4214821" cy="5566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785794"/>
            <a:ext cx="4344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Бесребрници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158" y="1857364"/>
            <a:ext cx="35004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Свети који су живели сиромашно, често </a:t>
            </a:r>
            <a:r>
              <a:rPr lang="ru-RU" sz="2400" dirty="0"/>
              <a:t>су поседовали дар исцељења, не узимајући плату за свој труд.</a:t>
            </a:r>
            <a:endParaRPr lang="en-US" sz="2400" dirty="0"/>
          </a:p>
        </p:txBody>
      </p:sp>
      <p:pic>
        <p:nvPicPr>
          <p:cNvPr id="33794" name="Picture 2" descr="Image result for козма и дамј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857232"/>
            <a:ext cx="3814750" cy="5190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7158" y="5929330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Свети Бесребрници и Врачи КОзма и Дамјан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5984" y="214290"/>
            <a:ext cx="44223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Мироточиви</a:t>
            </a:r>
            <a:endParaRPr lang="en-US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9286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Светитељи чије су мошти испуштале свето и мирисно уље (миро).</a:t>
            </a:r>
            <a:endParaRPr lang="en-US" dirty="0"/>
          </a:p>
        </p:txBody>
      </p:sp>
      <p:pic>
        <p:nvPicPr>
          <p:cNvPr id="38914" name="Picture 2" descr="Image result for свети симеон мироточив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7715272" cy="5279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1802" y="142852"/>
            <a:ext cx="27126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Праоци</a:t>
            </a:r>
            <a:endParaRPr lang="en-US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034" y="10001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Старозаветни патријарси који су дали обрасце благочестивог живота. </a:t>
            </a:r>
            <a:endParaRPr lang="en-US" dirty="0"/>
          </a:p>
        </p:txBody>
      </p:sp>
      <p:pic>
        <p:nvPicPr>
          <p:cNvPr id="39938" name="Picture 2" descr="Image result for свети праота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613225"/>
            <a:ext cx="4143372" cy="5244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Image result for свети јован крститељ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714356"/>
            <a:ext cx="3858234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2" name="Picture 2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714356"/>
            <a:ext cx="3895725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071802" y="214290"/>
            <a:ext cx="2957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Пророци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82" y="5357826"/>
            <a:ext cx="8715436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Пророци су харизматични људи који су преносили народу вољу Божију и усмеравали га ка Богу. Често су предвиђали долазак Спаситеља, Месије, који ће променити Савез са Богом. Они су делали у периоду Старог Завета, сви осим  - светог Јована Крститеља.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6050" y="0"/>
            <a:ext cx="3874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Столпници</a:t>
            </a:r>
            <a:endParaRPr lang="en-US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1986" name="Picture 2" descr="Image result for свети столпн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285860"/>
            <a:ext cx="3286148" cy="4640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8596" y="1142984"/>
            <a:ext cx="36433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/>
              <a:t>И</a:t>
            </a:r>
            <a:r>
              <a:rPr lang="sr-Cyrl-RS" sz="2400" dirty="0" smtClean="0"/>
              <a:t>зузетно редак начин подвизавања био је и живот на стубу (столпу), у сталној молитви и посту. </a:t>
            </a:r>
            <a:r>
              <a:rPr lang="ru-RU" sz="2400" dirty="0" smtClean="0"/>
              <a:t>Светитељи који су у раном хришћанству, за време византијског царства узели овај подвиг на себе називају се столпници.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8926" y="285728"/>
            <a:ext cx="30471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Јуродиви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071546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Јуродиве особе су “луде Христа ради.” Не желећи похвалу од других, а надахнути Духом Светим, понашају се сасвим другачије од уобичајених норми понашања, у сиромаштву, као они које друштво одбацује;  али при том помажу ближњима, приближавају их ка Христу.</a:t>
            </a:r>
            <a:endParaRPr lang="en-US" dirty="0"/>
          </a:p>
        </p:txBody>
      </p:sp>
      <p:sp>
        <p:nvSpPr>
          <p:cNvPr id="43010" name="AutoShape 2" descr="Image result for свети јуродив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012" name="Picture 4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47905"/>
            <a:ext cx="3929058" cy="4610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4" name="Picture 6" descr="Image result for света ксениј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294416"/>
            <a:ext cx="3038479" cy="4563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601706_478142985602692_159770528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57422" y="428604"/>
            <a:ext cx="6290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 може бити свет?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4643446"/>
            <a:ext cx="8229600" cy="1886261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r-Cyrl-RS" dirty="0" smtClean="0">
                <a:solidFill>
                  <a:schemeClr val="bg1"/>
                </a:solidFill>
              </a:rPr>
              <a:t>Сви. Свети нису имали натприродни дар од рођења, нити су били надљуди. Они су скромне, побожне особе који су живот провеле у љубави према Богу и ближњем, и њима су служили. Светост нам је свима задата.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71942"/>
            <a:ext cx="8229600" cy="210057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sr-Cyrl-RS" dirty="0" smtClean="0"/>
              <a:t>Исто, за светитељство није неопходно, рецимо, да се замонашимо, или сасвим удаљимо од света. Велики је број светих који су живели у браку, имали децу, породицу, посао, али су себе пожртвовано даривали другоме и Богу.</a:t>
            </a:r>
            <a:endParaRPr lang="en-US" dirty="0"/>
          </a:p>
        </p:txBody>
      </p:sp>
      <p:pic>
        <p:nvPicPr>
          <p:cNvPr id="4" name="Picture 3" descr="148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14290"/>
            <a:ext cx="4833012" cy="3805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4714884"/>
            <a:ext cx="8229600" cy="18862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r-Cyrl-RS" dirty="0" smtClean="0"/>
              <a:t>Више је светих које Црква није препознала, њих је пуно Царство небеско. Сви који умру у нади на васкрсење и живот вечни, и који су за живота волели Бога и ближње, јесу у Царсву небеском и Бог им дарује светост.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 ширем смислу те речи, сви они који су кроз живот пројавили љубав и кретали се ка Богу, јесу свети и светост добијају од Бога. </a:t>
            </a:r>
          </a:p>
          <a:p>
            <a:r>
              <a:rPr lang="ru-RU" dirty="0" smtClean="0"/>
              <a:t>Дакле, на извесни начин и сви наши покојни сродници у Царству небеском су свети јер су у Заједници с Богом.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500034" y="4095744"/>
            <a:ext cx="8229600" cy="2762256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 перспективе наше националне и личне духовно-моралне посрнулости, и најмањи подвиг у вери чини нам се велики и недостижан. Да нам је сетити се речи из Јеванђеља: </a:t>
            </a:r>
            <a:r>
              <a:rPr kumimoji="0" lang="ru-RU" sz="32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“…слуго добри и вјерни, у маломе си био вјеран…”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(Свето Јеванђеље од Матеја 25:23).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02" name="Picture 2" descr="Image result for orthodox wom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6572264" cy="4381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https://svetosavlje.org/kanonizacija-ili-proslavljenje-novoprosijavsih-pravoslavnih-svetitelja/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229600" cy="164305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Једнако, и сви ми се у Цркви посвећујемо: «Светиње светима!», говори се на Литургији пре Причешћа. Свако има могућност да постане свет у заједници са Богом и ближњима. </a:t>
            </a:r>
          </a:p>
          <a:p>
            <a:endParaRPr lang="en-US" dirty="0"/>
          </a:p>
        </p:txBody>
      </p:sp>
      <p:pic>
        <p:nvPicPr>
          <p:cNvPr id="5" name="Picture 4" descr="DSCN16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1626119"/>
            <a:ext cx="6972305" cy="52318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229600" cy="185420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r-Cyrl-RS" dirty="0" smtClean="0"/>
              <a:t>Светост је Божији циљ за све нас. Светост је природно стање човеково, истински живот,  живљење уз Бога и Богом, стање од којег је човек отпао, али ка којем се креће у Христу. </a:t>
            </a:r>
            <a:endParaRPr lang="en-US" dirty="0"/>
          </a:p>
        </p:txBody>
      </p:sp>
      <p:pic>
        <p:nvPicPr>
          <p:cNvPr id="4" name="Picture 3" descr="1233504_406351922799314_1800903102_n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1785926"/>
            <a:ext cx="4764891" cy="49291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0"/>
            <a:ext cx="8229600" cy="1639887"/>
          </a:xfrm>
        </p:spPr>
        <p:txBody>
          <a:bodyPr/>
          <a:lstStyle/>
          <a:p>
            <a:pPr>
              <a:buNone/>
            </a:pPr>
            <a:r>
              <a:rPr lang="sr-Cyrl-RS" dirty="0" smtClean="0"/>
              <a:t>Светитељи у ужем смислу те речи су људи који су се тим путем кретали, а које је Бог пројавио као Своје пријатеље. </a:t>
            </a:r>
            <a:endParaRPr lang="en-US" dirty="0"/>
          </a:p>
        </p:txBody>
      </p:sp>
      <p:pic>
        <p:nvPicPr>
          <p:cNvPr id="4403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31978"/>
            <a:ext cx="8001024" cy="5226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Како се </a:t>
            </a:r>
            <a:r>
              <a:rPr lang="sr-Cyrl-RS" dirty="0" smtClean="0"/>
              <a:t>постаје </a:t>
            </a:r>
            <a:r>
              <a:rPr lang="sr-Cyrl-RS" dirty="0" smtClean="0"/>
              <a:t>свети?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71934" y="1357298"/>
            <a:ext cx="4857784" cy="5143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dirty="0" smtClean="0"/>
              <a:t>Доследно следујући Христу. Бог тим особама дарује одређене благодатне дарове, за живота, или по престављењу. Када Црква некога </a:t>
            </a:r>
            <a:r>
              <a:rPr lang="sr-Cyrl-RS" i="1" dirty="0" smtClean="0"/>
              <a:t>препозна</a:t>
            </a:r>
            <a:r>
              <a:rPr lang="sr-Cyrl-RS" dirty="0" smtClean="0"/>
              <a:t> као светог, обави се чин</a:t>
            </a:r>
            <a:r>
              <a:rPr lang="sr-Cyrl-RS" i="1" dirty="0" smtClean="0"/>
              <a:t> канонизације</a:t>
            </a:r>
            <a:r>
              <a:rPr lang="sr-Cyrl-RS" dirty="0" smtClean="0"/>
              <a:t>.</a:t>
            </a:r>
            <a:endParaRPr lang="en-US" dirty="0"/>
          </a:p>
        </p:txBody>
      </p:sp>
      <p:pic>
        <p:nvPicPr>
          <p:cNvPr id="5" name="Picture 2" descr="Image result for царство небеско ик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736"/>
            <a:ext cx="3270150" cy="46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Шта је </a:t>
            </a:r>
            <a:r>
              <a:rPr lang="sr-Cyrl-RS" i="1" dirty="0" smtClean="0"/>
              <a:t>канон?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Смисао појма и речи “</a:t>
            </a:r>
            <a:r>
              <a:rPr lang="ru-RU" i="1" dirty="0" smtClean="0"/>
              <a:t>канон</a:t>
            </a:r>
            <a:r>
              <a:rPr lang="ru-RU" dirty="0" smtClean="0"/>
              <a:t>”, “</a:t>
            </a:r>
            <a:r>
              <a:rPr lang="ru-RU" i="1" dirty="0" smtClean="0"/>
              <a:t>κανών</a:t>
            </a:r>
            <a:r>
              <a:rPr lang="ru-RU" dirty="0" smtClean="0"/>
              <a:t>” је вишеструк. Постоји “Старозаветни” и “Новозаветни канон” као скуп Богом надахнутих списа и Јеванђеља. У црквено-правном смислу “канон” је “</a:t>
            </a:r>
            <a:r>
              <a:rPr lang="ru-RU" i="1" dirty="0" smtClean="0"/>
              <a:t>прав штап</a:t>
            </a:r>
            <a:r>
              <a:rPr lang="ru-RU" dirty="0" smtClean="0"/>
              <a:t>” који служи за мерење и повлачење “</a:t>
            </a:r>
            <a:r>
              <a:rPr lang="ru-RU" i="1" dirty="0" smtClean="0"/>
              <a:t>праве</a:t>
            </a:r>
            <a:r>
              <a:rPr lang="ru-RU" dirty="0" smtClean="0"/>
              <a:t>” или “</a:t>
            </a:r>
            <a:r>
              <a:rPr lang="ru-RU" i="1" dirty="0" smtClean="0"/>
              <a:t>правилне</a:t>
            </a:r>
            <a:r>
              <a:rPr lang="ru-RU" dirty="0" smtClean="0"/>
              <a:t>” линије. Отуда “Канонско Право”, “Апостолски Канони”, “Канони Васељенскиx Сабора”, “Канони Светих Отаца”, итд.</a:t>
            </a:r>
          </a:p>
          <a:p>
            <a:r>
              <a:rPr lang="ru-RU" dirty="0" smtClean="0"/>
              <a:t>Реч (појам) “</a:t>
            </a:r>
            <a:r>
              <a:rPr lang="ru-RU" i="1" dirty="0" smtClean="0"/>
              <a:t>канон</a:t>
            </a:r>
            <a:r>
              <a:rPr lang="ru-RU" dirty="0" smtClean="0"/>
              <a:t>” се такође користи у Богослужбеном језику и означава тропаре и ирмосе, тј. циклусе песама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Шта је </a:t>
            </a:r>
            <a:r>
              <a:rPr lang="sr-Cyrl-RS" i="1" dirty="0" smtClean="0"/>
              <a:t>канонизација</a:t>
            </a:r>
            <a:r>
              <a:rPr lang="sr-Cyrl-RS" dirty="0" smtClean="0"/>
              <a:t>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4500570"/>
            <a:ext cx="8229600" cy="195769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Иако се реч “</a:t>
            </a:r>
            <a:r>
              <a:rPr lang="ru-RU" i="1" dirty="0" smtClean="0"/>
              <a:t>канонизација</a:t>
            </a:r>
            <a:r>
              <a:rPr lang="ru-RU" dirty="0" smtClean="0"/>
              <a:t>” одомаћила, исправније је рећи “</a:t>
            </a:r>
            <a:r>
              <a:rPr lang="ru-RU" b="1" i="1" dirty="0" smtClean="0"/>
              <a:t>прослављење</a:t>
            </a:r>
            <a:r>
              <a:rPr lang="ru-RU" dirty="0" smtClean="0"/>
              <a:t>”. Светитеље прво “</a:t>
            </a:r>
            <a:r>
              <a:rPr lang="ru-RU" b="1" i="1" dirty="0" smtClean="0"/>
              <a:t>прославља</a:t>
            </a:r>
            <a:r>
              <a:rPr lang="ru-RU" dirty="0" smtClean="0"/>
              <a:t>” (а не “</a:t>
            </a:r>
            <a:r>
              <a:rPr lang="ru-RU" i="1" dirty="0" smtClean="0"/>
              <a:t>канонизује</a:t>
            </a:r>
            <a:r>
              <a:rPr lang="ru-RU" dirty="0" smtClean="0"/>
              <a:t>”) Бог, пројављујући их чудесима, нетрулежношћу, светошћу живота и точењем мира. </a:t>
            </a:r>
            <a:endParaRPr lang="en-US" dirty="0"/>
          </a:p>
        </p:txBody>
      </p:sp>
      <p:pic>
        <p:nvPicPr>
          <p:cNvPr id="4" name="Picture 3" descr="Cap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357298"/>
            <a:ext cx="4212748" cy="298132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189</TotalTime>
  <Words>927</Words>
  <Application>Microsoft Office PowerPoint</Application>
  <PresentationFormat>On-screen Show (4:3)</PresentationFormat>
  <Paragraphs>66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Foundry</vt:lpstr>
      <vt:lpstr>Светитељи</vt:lpstr>
      <vt:lpstr>Ко су свети?</vt:lpstr>
      <vt:lpstr>Slide 3</vt:lpstr>
      <vt:lpstr>Slide 4</vt:lpstr>
      <vt:lpstr>Slide 5</vt:lpstr>
      <vt:lpstr>Slide 6</vt:lpstr>
      <vt:lpstr>Како се постаје свети?</vt:lpstr>
      <vt:lpstr>Шта је канон? </vt:lpstr>
      <vt:lpstr>Шта је канонизација?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Светитељи</dc:title>
  <dc:creator>notebook</dc:creator>
  <cp:lastModifiedBy>notebook</cp:lastModifiedBy>
  <cp:revision>20</cp:revision>
  <dcterms:created xsi:type="dcterms:W3CDTF">2017-03-06T17:11:56Z</dcterms:created>
  <dcterms:modified xsi:type="dcterms:W3CDTF">2017-03-11T14:20:44Z</dcterms:modified>
</cp:coreProperties>
</file>