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8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DDA-81F0-43F2-B833-503543E05275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8015-85F5-435A-9964-63CCF37ED298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52EC9-899F-4E32-996F-1FA22D921C1D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B3CA-5375-4F15-A253-C3B65B49D7C3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A3F64-3C1B-418E-ACC8-749B08E7843F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8312-0D00-4836-B364-F822257D7B20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91E2-53A1-44C0-B673-689104AF5E81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881D-D5D1-4E31-91E8-D714E0FCE163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990F-4411-4E52-B118-41E87B626516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D552-2380-45A2-96A3-6E0DA46EED35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F55D-B3B9-4F47-A0CC-88B7DB3ECA17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B23B-FADF-4FDE-A8AA-4D55FA5F6638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E35B4-8B1C-4D5B-B48D-4A81CFCA3484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D5DA-0DAB-4A62-9B14-C796883E3D64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3F3D-E268-412B-B6EF-6180CECB286D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0538-DF60-4EFD-97B8-EEC0B5E3C592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A529-2D23-4296-BF52-70EE01C98C23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8BD6-E9D0-4C28-BC8C-5EC488F62950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FD24-C76A-45DB-BB14-B698D1716BCF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7EBC-2AAB-41D8-B21E-56D245202F99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62DE-BF9C-4028-83AB-FB510957A557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5933-C519-434E-B665-60D22305705C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7" descr="window3.png"/>
          <p:cNvSpPr>
            <a:spLocks noChangeAspec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DEE68-C15F-4980-8FD6-4B02930BDA35}" type="datetimeFigureOut">
              <a:rPr lang="sr-Latn-BA"/>
              <a:pPr>
                <a:defRPr/>
              </a:pPr>
              <a:t>28.3.2020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BE7C4-1F94-4E04-B333-B2AE494AABA0}" type="slidenum">
              <a:rPr lang="sr-Latn-BA"/>
              <a:pPr>
                <a:defRPr/>
              </a:pPr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59" r:id="rId7"/>
    <p:sldLayoutId id="2147484160" r:id="rId8"/>
    <p:sldLayoutId id="2147484169" r:id="rId9"/>
    <p:sldLayoutId id="2147484161" r:id="rId10"/>
    <p:sldLayoutId id="214748416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agolitic...Glagolica | Alphabet, Ancient writing, Ancient alphab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7929618" cy="45991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0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Света браћа </a:t>
            </a:r>
            <a:br>
              <a:rPr lang="sr-Cyrl-RS" dirty="0"/>
            </a:br>
            <a:r>
              <a:rPr lang="en-US" dirty="0"/>
              <a:t>K</a:t>
            </a:r>
            <a:r>
              <a:rPr lang="sr-Cyrl-RS" dirty="0"/>
              <a:t>ирило и методије</a:t>
            </a:r>
            <a:endParaRPr lang="sr-Latn-BA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88" y="5929313"/>
            <a:ext cx="7313612" cy="92868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 Black" pitchFamily="34" charset="0"/>
              </a:rPr>
              <a:t>ПРАВОСЛАВНИ КАТИХИЗИС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 Black" pitchFamily="34" charset="0"/>
              </a:rPr>
              <a:t>МАРКО РАДАКОВИЋ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 Black" pitchFamily="34" charset="0"/>
              </a:rPr>
              <a:t>СОМБОР 2020. </a:t>
            </a:r>
            <a:endParaRPr lang="sr-Latn-BA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222" name="Picture 6" descr="Image result for SVETI KIRILO I METODI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321471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574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b="1" smtClean="0"/>
              <a:t>Пуштен је из тамнице, али је словенска литургија забрањена. Како је Методије ипак наставио своју делатност, те се словенско богослужење све више ширило по Моравској, против њега је подигнута оптужница у Риму, те је 879. позван пред папу да се оправда. Папа Јован VIII потврдио је словенско богослужење  880. године. Исто је учинио и цариградски патријарх Фотије 882. године.</a:t>
            </a:r>
            <a:endParaRPr lang="az-Cyrl-AZ" sz="2000" b="1" smtClean="0"/>
          </a:p>
        </p:txBody>
      </p:sp>
      <p:pic>
        <p:nvPicPr>
          <p:cNvPr id="41988" name="Picture 4" descr="Image result for glagoljica muz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71799"/>
            <a:ext cx="582930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00625" cy="6858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Методије је у Моравској превео на словенски језик Библију. Након његове смрти, у Моравској је забрањена словенска литургија, а кнез Светоплук је прогнао његове ученике. Неки од њих су продати у ропство, а неки су успели да се склоне.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Преводом литургијских и библијских књига, </a:t>
            </a:r>
            <a:r>
              <a:rPr lang="en-US" sz="2000" b="1" smtClean="0">
                <a:latin typeface="Arial" charset="0"/>
                <a:cs typeface="Arial" charset="0"/>
              </a:rPr>
              <a:t>K</a:t>
            </a:r>
            <a:r>
              <a:rPr lang="ru-RU" sz="2000" b="1" smtClean="0">
                <a:latin typeface="Arial" charset="0"/>
                <a:cs typeface="Arial" charset="0"/>
              </a:rPr>
              <a:t>ирило и Методије су ударили темеље словенској писмености.</a:t>
            </a:r>
            <a:endParaRPr lang="az-Cyrl-AZ" sz="2000" b="1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29250" y="5994400"/>
            <a:ext cx="2376488" cy="863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100" b="1" dirty="0"/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100" b="1" dirty="0"/>
              <a:t>Споменик Ћирилу и Методију у Београду</a:t>
            </a:r>
            <a:endParaRPr lang="az-Cyrl-AZ" sz="2100" b="1" dirty="0"/>
          </a:p>
        </p:txBody>
      </p:sp>
      <p:pic>
        <p:nvPicPr>
          <p:cNvPr id="17413" name="Picture 2" descr="C:\Users\Administrator.Machinarium-PC\Desktop\Београд_Ћирило_и_Методиј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571480"/>
            <a:ext cx="4036231" cy="538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500188" y="4214813"/>
            <a:ext cx="600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</a:rPr>
              <a:t>Словенске апостоле Кирила и Методија Православна Црква слави 24. маја. </a:t>
            </a:r>
          </a:p>
        </p:txBody>
      </p:sp>
      <p:pic>
        <p:nvPicPr>
          <p:cNvPr id="18436" name="Picture 4" descr="Image result for sveti krilo i metodi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6415"/>
            <a:ext cx="6929486" cy="381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85750" y="357188"/>
            <a:ext cx="3714750" cy="20716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smtClean="0">
                <a:latin typeface="Calibri" pitchFamily="34" charset="0"/>
                <a:cs typeface="Arial" charset="0"/>
              </a:rPr>
              <a:t>K</a:t>
            </a:r>
            <a:r>
              <a:rPr lang="az-Cyrl-AZ" sz="2400" b="1" smtClean="0">
                <a:latin typeface="Calibri" pitchFamily="34" charset="0"/>
                <a:cs typeface="Arial" charset="0"/>
              </a:rPr>
              <a:t>ирило (рођен као Константин) </a:t>
            </a:r>
            <a:r>
              <a:rPr lang="en-US" sz="2400" b="1" smtClean="0">
                <a:latin typeface="Calibri" pitchFamily="34" charset="0"/>
                <a:cs typeface="Arial" charset="0"/>
              </a:rPr>
              <a:t> </a:t>
            </a:r>
            <a:r>
              <a:rPr lang="az-Cyrl-AZ" sz="2400" b="1" smtClean="0">
                <a:latin typeface="Calibri" pitchFamily="34" charset="0"/>
                <a:cs typeface="Arial" charset="0"/>
              </a:rPr>
              <a:t>и Методије су били браћа из Солуна, који су ширили писменост и хришћанство међу Словенима, због чега су остали упамћени као „словенски апостоли“.</a:t>
            </a:r>
          </a:p>
        </p:txBody>
      </p:sp>
      <p:pic>
        <p:nvPicPr>
          <p:cNvPr id="10243" name="Picture 3" descr="C:\Users\Administrator.Machinarium-PC\Desktop\Cyril-methodius-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6513"/>
            <a:ext cx="5143500" cy="6821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4497388" cy="56435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az-Cyrl-AZ" sz="2000" b="1" smtClean="0">
                <a:latin typeface="Arial" charset="0"/>
                <a:cs typeface="Arial" charset="0"/>
              </a:rPr>
              <a:t>Методије је постао управник једне области у источној Македонији.  </a:t>
            </a:r>
            <a:r>
              <a:rPr lang="en-US" sz="2000" b="1" smtClean="0">
                <a:latin typeface="Arial" charset="0"/>
                <a:cs typeface="Arial" charset="0"/>
              </a:rPr>
              <a:t>K</a:t>
            </a:r>
            <a:r>
              <a:rPr lang="az-Cyrl-AZ" sz="2000" b="1" smtClean="0">
                <a:latin typeface="Arial" charset="0"/>
                <a:cs typeface="Arial" charset="0"/>
              </a:rPr>
              <a:t>ирило  је одрастао на царском двору. Након завршених филозофских и теолошких студија био је постављен за библиотекара  Аја Софије (цркве Свете Премудрости) у Цариграду и учитеља филозофије на цариградској високој школи.</a:t>
            </a:r>
          </a:p>
        </p:txBody>
      </p:sp>
      <p:pic>
        <p:nvPicPr>
          <p:cNvPr id="11267" name="Picture 2" descr="C:\Users\Administrator.Machinarium-PC\Desktop\12simeon20noul20teolog2020sime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655638"/>
            <a:ext cx="4071937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0"/>
            <a:ext cx="6400800" cy="1144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/>
              <a:t>Почеци </a:t>
            </a:r>
            <a:r>
              <a:rPr lang="sr-Cyrl-RS" dirty="0"/>
              <a:t>мисионарског рада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3" y="1214438"/>
            <a:ext cx="4929187" cy="51435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 налогу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византијског цара Михаила III, оба брата су 860.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године отишла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као мисионари међу турско-татарске Хазаре у јужној Русији. Непосредно након повратка из Русије, ангажовани су за нову мисију код Словена. Наиме, 862. посланство моравског кнеза Растислава затражило је од цара Михаила епископа и свештенике који ће проповедати на словенском језику хришћанску веру.</a:t>
            </a:r>
            <a:endParaRPr lang="az-Cyrl-A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5" descr="C:\Users\apokalipsa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39147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4643438"/>
            <a:ext cx="9144000" cy="1428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. Године  864. су стигли кнезу Растиславу који их је гостољубиво примио.  Имали су успеха.</a:t>
            </a:r>
            <a:endParaRPr lang="az-Cyrl-AZ" b="1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3316" name="Picture 2" descr="C:\Users\apokalipsa\Desktop\Cap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5375" cy="1000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/>
              <a:t>Мисионарски рад у великој моравској</a:t>
            </a:r>
            <a:endParaRPr lang="sr-Latn-BA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071563"/>
            <a:ext cx="5143500" cy="3048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b="1" smtClean="0">
                <a:latin typeface="Arial" charset="0"/>
                <a:cs typeface="Arial" charset="0"/>
              </a:rPr>
              <a:t>K</a:t>
            </a:r>
            <a:r>
              <a:rPr lang="ru-RU" sz="2000" b="1" smtClean="0">
                <a:latin typeface="Arial" charset="0"/>
                <a:cs typeface="Arial" charset="0"/>
              </a:rPr>
              <a:t>ирило је саставио прво словенско писмо (глагољица) и на језик македонских Словена из околине Солуна (који су од детињства добро знали) превели су најважније црквене књиге. На тај начин су створили први словенски књижевни језик и поставили темеље словенској књижевности</a:t>
            </a:r>
            <a:endParaRPr lang="az-Cyrl-AZ" sz="2000" b="1" smtClean="0">
              <a:latin typeface="Arial" charset="0"/>
              <a:cs typeface="Arial" charset="0"/>
            </a:endParaRPr>
          </a:p>
        </p:txBody>
      </p:sp>
      <p:pic>
        <p:nvPicPr>
          <p:cNvPr id="13319" name="Picture 7" descr="Image result for SVETI KIRILO I METODI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387" y="1142984"/>
            <a:ext cx="4049613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lagolitic...Glagolica | Alphabet, Ancient writing, Ancient alphab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28" cy="66493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214938" cy="58578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Одлазе у Рим код римског епископа ( то је време пре него што се римокатоличка црква одвојила). У 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Риму се </a:t>
            </a:r>
            <a:r>
              <a:rPr lang="en-US" sz="2800" b="1" dirty="0">
                <a:latin typeface="Calibri" pitchFamily="34" charset="0"/>
                <a:cs typeface="Arial" pitchFamily="34" charset="0"/>
              </a:rPr>
              <a:t>K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ирило разболео и убрзо умро. Сахрањен је у Цркви Светог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Клемента. 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Папа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Хадријан  </a:t>
            </a:r>
            <a:r>
              <a:rPr lang="ru-RU" sz="2800" b="1" dirty="0">
                <a:latin typeface="Calibri" pitchFamily="34" charset="0"/>
                <a:cs typeface="Arial" pitchFamily="34" charset="0"/>
              </a:rPr>
              <a:t>је одобрио словенску службу, а Методија је послао 869. кнезу </a:t>
            </a:r>
            <a:r>
              <a:rPr lang="ru-RU" sz="2800" b="1" dirty="0" smtClean="0">
                <a:latin typeface="Calibri" pitchFamily="34" charset="0"/>
                <a:cs typeface="Arial" pitchFamily="34" charset="0"/>
              </a:rPr>
              <a:t>Коцељу.</a:t>
            </a:r>
            <a:endParaRPr lang="az-Cyrl-AZ" sz="28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7438" y="5994400"/>
            <a:ext cx="2879725" cy="863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100" b="1" dirty="0"/>
          </a:p>
          <a:p>
            <a:pPr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100" b="1" dirty="0"/>
              <a:t>Споменик Ћирило и Методије у центру Пазарџикa</a:t>
            </a:r>
            <a:endParaRPr lang="az-Cyrl-AZ" sz="2100" b="1" dirty="0"/>
          </a:p>
        </p:txBody>
      </p:sp>
      <p:pic>
        <p:nvPicPr>
          <p:cNvPr id="15364" name="Picture 2" descr="C:\Users\Administrator.Machinarium-PC\Desktop\344px-Kiril_i_metod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57150"/>
            <a:ext cx="3929062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b="1" smtClean="0"/>
              <a:t>Чим је Методије дошао у Панонију, латински свештеници су га напали као јеретика (јер су сматрали да је латински и грчки једини језици на којима се сме богослужити) , а када је стигао у Моравску  (где је </a:t>
            </a:r>
            <a:r>
              <a:rPr lang="en-US" sz="2000" b="1" smtClean="0">
                <a:latin typeface="Constantia" pitchFamily="18" charset="0"/>
              </a:rPr>
              <a:t>сад </a:t>
            </a:r>
            <a:r>
              <a:rPr lang="ru-RU" sz="2000" b="1" smtClean="0"/>
              <a:t>био други владар) локални бискупи су  га осудили га и бацили у тамницу, где је остао две и по године.  </a:t>
            </a:r>
            <a:endParaRPr lang="az-Cyrl-AZ" sz="2000" b="1" smtClean="0"/>
          </a:p>
        </p:txBody>
      </p:sp>
      <p:pic>
        <p:nvPicPr>
          <p:cNvPr id="16391" name="Picture 7" descr="Image result for glagoljica muz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05830"/>
            <a:ext cx="8072494" cy="473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</TotalTime>
  <Words>495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Garamond</vt:lpstr>
      <vt:lpstr>Arial</vt:lpstr>
      <vt:lpstr>Wingdings</vt:lpstr>
      <vt:lpstr>Calibri</vt:lpstr>
      <vt:lpstr>Constantia</vt:lpstr>
      <vt:lpstr>Algerian</vt:lpstr>
      <vt:lpstr>Arial Black</vt:lpstr>
      <vt:lpstr>Couture</vt:lpstr>
      <vt:lpstr>Света браћа  Kирило и методије</vt:lpstr>
      <vt:lpstr>Slide 2</vt:lpstr>
      <vt:lpstr>Slide 3</vt:lpstr>
      <vt:lpstr>Почеци мисионарског рада</vt:lpstr>
      <vt:lpstr>Slide 5</vt:lpstr>
      <vt:lpstr>Мисионарски рад у великој моравској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</dc:creator>
  <cp:lastModifiedBy>apokalipsa</cp:lastModifiedBy>
  <cp:revision>18</cp:revision>
  <dcterms:created xsi:type="dcterms:W3CDTF">2012-05-28T17:20:44Z</dcterms:created>
  <dcterms:modified xsi:type="dcterms:W3CDTF">2020-03-28T12:58:02Z</dcterms:modified>
</cp:coreProperties>
</file>