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5C9C-9364-484E-9076-65ADE3F049CF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45C0-23BB-4969-BEE9-20848EC79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5C9C-9364-484E-9076-65ADE3F049CF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45C0-23BB-4969-BEE9-20848EC79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5C9C-9364-484E-9076-65ADE3F049CF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45C0-23BB-4969-BEE9-20848EC79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5C9C-9364-484E-9076-65ADE3F049CF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45C0-23BB-4969-BEE9-20848EC79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5C9C-9364-484E-9076-65ADE3F049CF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45C0-23BB-4969-BEE9-20848EC79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5C9C-9364-484E-9076-65ADE3F049CF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45C0-23BB-4969-BEE9-20848EC79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5C9C-9364-484E-9076-65ADE3F049CF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45C0-23BB-4969-BEE9-20848EC79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5C9C-9364-484E-9076-65ADE3F049CF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45C0-23BB-4969-BEE9-20848EC79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5C9C-9364-484E-9076-65ADE3F049CF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45C0-23BB-4969-BEE9-20848EC79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5C9C-9364-484E-9076-65ADE3F049CF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45C0-23BB-4969-BEE9-20848EC79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5C9C-9364-484E-9076-65ADE3F049CF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45C0-23BB-4969-BEE9-20848EC79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65C9C-9364-484E-9076-65ADE3F049CF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F45C0-23BB-4969-BEE9-20848EC794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3042" y="0"/>
            <a:ext cx="44741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ВАСКРШЊИ ПОСТ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0011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Назива се још и Велики пост (због посебне важности, али и дужине трајања), Часни пост </a:t>
            </a:r>
            <a:r>
              <a:rPr lang="ru-RU" b="1" dirty="0" smtClean="0"/>
              <a:t>и Велика </a:t>
            </a:r>
            <a:r>
              <a:rPr lang="ru-RU" b="1" dirty="0"/>
              <a:t>четрдесетница </a:t>
            </a:r>
            <a:r>
              <a:rPr lang="ru-RU" b="1" dirty="0" smtClean="0"/>
              <a:t>. Траје </a:t>
            </a:r>
            <a:r>
              <a:rPr lang="ru-RU" b="1" dirty="0"/>
              <a:t>од Чистог понедељка до Лазареве суботе. На крај овог поста, надовезује се пост Страсне седмице, тако да је укупно време трајања посног периода 48 дана – најдужи у току године, и завршава се празником Васкрсења.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85720" y="3929072"/>
            <a:ext cx="550072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r>
              <a:rPr lang="sr-Cyrl-RS" dirty="0" smtClean="0"/>
              <a:t>елика Четрдесетница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5929322" y="3929072"/>
            <a:ext cx="214314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Страсна седмица</a:t>
            </a:r>
            <a:endParaRPr lang="en-US" dirty="0"/>
          </a:p>
        </p:txBody>
      </p:sp>
      <p:pic>
        <p:nvPicPr>
          <p:cNvPr id="12290" name="Picture 2" descr="Лазарева субота – Врбица | Српскa Православнa Црквa [Званични сајт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714626"/>
            <a:ext cx="1874820" cy="1248973"/>
          </a:xfrm>
          <a:prstGeom prst="rect">
            <a:avLst/>
          </a:prstGeom>
          <a:noFill/>
        </p:spPr>
      </p:pic>
      <p:pic>
        <p:nvPicPr>
          <p:cNvPr id="12292" name="Picture 4" descr="Najvažniji običaji na VELIKI PET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714626"/>
            <a:ext cx="1503324" cy="1225730"/>
          </a:xfrm>
          <a:prstGeom prst="rect">
            <a:avLst/>
          </a:prstGeom>
          <a:noFill/>
        </p:spPr>
      </p:pic>
      <p:pic>
        <p:nvPicPr>
          <p:cNvPr id="12294" name="Picture 6" descr="Иконе Православљ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2857502"/>
            <a:ext cx="1305871" cy="1865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071538" y="435770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- 6 седмица  -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00760" y="435770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- 1 седмица  -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214282" y="2214560"/>
            <a:ext cx="78581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r>
              <a:rPr lang="sr-Cyrl-RS" dirty="0" smtClean="0"/>
              <a:t>аскршњи пост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358082" y="2786064"/>
            <a:ext cx="2164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sr-Cyrl-R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sr-Cyrl-R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аскрс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4282" y="1000114"/>
            <a:ext cx="2497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1) Православља (Чиста)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357158" y="1357304"/>
            <a:ext cx="3498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2) Св. Григорија Паламе (Пачиста)</a:t>
            </a: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714348" y="1714494"/>
            <a:ext cx="1854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3) Крстопоклона </a:t>
            </a:r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1000100" y="2071684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4) </a:t>
            </a:r>
            <a:r>
              <a:rPr lang="ru-RU" dirty="0" smtClean="0"/>
              <a:t>Средопосна </a:t>
            </a:r>
            <a:r>
              <a:rPr lang="ru-RU" dirty="0" smtClean="0"/>
              <a:t>– Св. Јована Лествичника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1428728" y="2500312"/>
            <a:ext cx="3426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5) Глувна – Св. Марије Египћанке</a:t>
            </a:r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1000100" y="214296"/>
            <a:ext cx="48243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НЕДЕЉЕ  ВАСКРШЊЕГ  ПОСТА: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85918" y="2857502"/>
            <a:ext cx="112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6) Цветна</a:t>
            </a:r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2143108" y="3214692"/>
            <a:ext cx="2012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7) Страсна недеља</a:t>
            </a:r>
            <a:endParaRPr lang="ru-RU" dirty="0"/>
          </a:p>
        </p:txBody>
      </p:sp>
      <p:sp>
        <p:nvSpPr>
          <p:cNvPr id="15" name="Rectangle 14"/>
          <p:cNvSpPr/>
          <p:nvPr/>
        </p:nvSpPr>
        <p:spPr>
          <a:xfrm>
            <a:off x="2071670" y="4000510"/>
            <a:ext cx="4643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sr-Cyrl-R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sr-Cyrl-R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аскрс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44" y="785800"/>
            <a:ext cx="87868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Прва недеља </a:t>
            </a:r>
            <a:r>
              <a:rPr lang="ru-RU" dirty="0" smtClean="0"/>
              <a:t> Великог </a:t>
            </a:r>
            <a:r>
              <a:rPr lang="ru-RU" dirty="0"/>
              <a:t>поста </a:t>
            </a:r>
            <a:r>
              <a:rPr lang="ru-RU" dirty="0" smtClean="0"/>
              <a:t>другачије се</a:t>
            </a:r>
            <a:r>
              <a:rPr lang="ru-RU" dirty="0"/>
              <a:t> зове </a:t>
            </a:r>
            <a:r>
              <a:rPr lang="ru-RU" b="1" dirty="0"/>
              <a:t>Недеља</a:t>
            </a:r>
            <a:r>
              <a:rPr lang="ru-RU" dirty="0"/>
              <a:t> </a:t>
            </a:r>
            <a:r>
              <a:rPr lang="ru-RU" b="1" dirty="0"/>
              <a:t>Православља </a:t>
            </a:r>
            <a:r>
              <a:rPr lang="ru-RU" dirty="0" smtClean="0"/>
              <a:t>. </a:t>
            </a:r>
            <a:r>
              <a:rPr lang="ru-RU" dirty="0"/>
              <a:t>Овог дана се врши сећање на победу </a:t>
            </a:r>
            <a:r>
              <a:rPr lang="ru-RU" dirty="0" smtClean="0"/>
              <a:t>Православља, у </a:t>
            </a:r>
            <a:r>
              <a:rPr lang="ru-RU" dirty="0"/>
              <a:t>знак сећања на коначну победу Православне Цркве над свим јеретичким учењима, која су узнемиравала Цркву, посебно над последњим од њих – иконоборачким, које је осуђено на Седмом Васељенском Сабору 787. </a:t>
            </a:r>
            <a:r>
              <a:rPr lang="ru-RU" dirty="0" smtClean="0"/>
              <a:t>године.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0034" y="0"/>
            <a:ext cx="79880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1)  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sr-Cyrl-R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едеља Православља (Чиста)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Недеља Православља - Епархија жичка"/>
          <p:cNvPicPr>
            <a:picLocks noChangeAspect="1" noChangeArrowheads="1"/>
          </p:cNvPicPr>
          <p:nvPr/>
        </p:nvPicPr>
        <p:blipFill>
          <a:blip r:embed="rId2"/>
          <a:srcRect l="2089" t="3006" r="3877" b="34458"/>
          <a:stretch>
            <a:fillRect/>
          </a:stretch>
        </p:blipFill>
        <p:spPr bwMode="auto">
          <a:xfrm>
            <a:off x="0" y="2265360"/>
            <a:ext cx="5286380" cy="2878140"/>
          </a:xfrm>
          <a:prstGeom prst="rect">
            <a:avLst/>
          </a:prstGeom>
          <a:noFill/>
        </p:spPr>
      </p:pic>
      <p:pic>
        <p:nvPicPr>
          <p:cNvPr id="1028" name="Picture 4" descr="Недеља Православља у Саборном храму у Новом Саду | Епархија Бач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269088"/>
            <a:ext cx="4000496" cy="2874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5591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sr-Cyrl-R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 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sr-Cyrl-R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едеља Св. Григорија Паламе (Пачиста)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1285866"/>
            <a:ext cx="3714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Друга недеља Часног поста је посвећена Светом Григорију Палами. Он  </a:t>
            </a:r>
            <a:r>
              <a:rPr lang="ru-RU" dirty="0"/>
              <a:t>је био велики </a:t>
            </a:r>
            <a:r>
              <a:rPr lang="ru-RU" dirty="0" smtClean="0"/>
              <a:t>светогорски монах и учитељ Цркве из 14. века, </a:t>
            </a:r>
            <a:r>
              <a:rPr lang="ru-RU" dirty="0"/>
              <a:t>познат као заштитник Православља</a:t>
            </a:r>
            <a:endParaRPr lang="en-US" dirty="0"/>
          </a:p>
        </p:txBody>
      </p:sp>
      <p:pic>
        <p:nvPicPr>
          <p:cNvPr id="16386" name="Picture 2" descr="SVETI GRIGORIJE PALAMA: Pravoslavna pouka protiv bluda | SRBIN.inf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071552"/>
            <a:ext cx="3887788" cy="3844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795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3)  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sr-Cyrl-R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едеља Крстопоклона 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571486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Верницима </a:t>
            </a:r>
            <a:r>
              <a:rPr lang="ru-RU" b="1" dirty="0"/>
              <a:t>који су ступили у подвиг поста, износи Часни крст на јутрењу на поклоњење и целивање</a:t>
            </a:r>
            <a:r>
              <a:rPr lang="ru-RU" b="1" dirty="0" smtClean="0"/>
              <a:t>. Сећамо се Христовог страдања.</a:t>
            </a:r>
            <a:endParaRPr lang="en-US" dirty="0"/>
          </a:p>
        </p:txBody>
      </p:sp>
      <p:pic>
        <p:nvPicPr>
          <p:cNvPr id="17410" name="Picture 2" descr="Недеља Крстопоклона | БУДИМО ЉУД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35174"/>
            <a:ext cx="5857916" cy="3908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6731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 Средопосна </a:t>
            </a: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едеља – Св. Јована Лествичника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5786" y="571486"/>
            <a:ext cx="39290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/>
              <a:t>Четврта недеља се назива средопосна јер смо дошли до средине поста. Посвећена је Св. Јовану Лествичнику који је добио надимак по својој књизи “Лествица Раја” у којој описује како се хришћани труде на путу ка Рају, као кад се пењу, лествицу по лествицу. </a:t>
            </a:r>
            <a:endParaRPr lang="en-US" sz="2400" dirty="0"/>
          </a:p>
        </p:txBody>
      </p:sp>
      <p:pic>
        <p:nvPicPr>
          <p:cNvPr id="18434" name="Picture 2" descr="Лествица – Свети Јован Лествичник (књига бр. 5) | Ризница Земун"/>
          <p:cNvPicPr>
            <a:picLocks noChangeAspect="1" noChangeArrowheads="1"/>
          </p:cNvPicPr>
          <p:nvPr/>
        </p:nvPicPr>
        <p:blipFill>
          <a:blip r:embed="rId2"/>
          <a:srcRect l="21341" r="16769"/>
          <a:stretch>
            <a:fillRect/>
          </a:stretch>
        </p:blipFill>
        <p:spPr bwMode="auto">
          <a:xfrm>
            <a:off x="5643570" y="475915"/>
            <a:ext cx="3357586" cy="466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4760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5) Глувна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едеља – Св. Марије Египћанке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571486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/>
              <a:t>Пета недеља поста се назива глувном јер се сматра да су наше мане “оглувеле”. Посвећена је Св. Марији Египћанки, жени која је била толико грешна да није могла да уђе у цркву. Кад је то осетила и схватила, остатак живота се кајала и на крају се толико приближила Богу да јој је дао светост. </a:t>
            </a:r>
            <a:endParaRPr lang="en-US" sz="2400" dirty="0"/>
          </a:p>
        </p:txBody>
      </p:sp>
      <p:pic>
        <p:nvPicPr>
          <p:cNvPr id="19458" name="Picture 2" descr="Преподобна Марија Египћанка | Српскa Православнa Црквa [Званични сајт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44837"/>
            <a:ext cx="7000892" cy="2598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6387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Цветна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571486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/>
              <a:t>У суботу шесте седмице поста славимо Лазарево васкрсење и дочекујемо Цвети, улазак Христов у Јерусалим, који је сутрадан, у недељу. </a:t>
            </a:r>
            <a:endParaRPr lang="en-US" sz="2400" dirty="0"/>
          </a:p>
        </p:txBody>
      </p:sp>
      <p:pic>
        <p:nvPicPr>
          <p:cNvPr id="20482" name="Picture 2" descr="Беседа на Васкрс Архимандрита Кирила (Павлова) – ЕПАРХИЈА РАШКО-ПРИЗРЕНСКА  У ЕГЗИЛУ"/>
          <p:cNvPicPr>
            <a:picLocks noChangeAspect="1" noChangeArrowheads="1"/>
          </p:cNvPicPr>
          <p:nvPr/>
        </p:nvPicPr>
        <p:blipFill>
          <a:blip r:embed="rId2"/>
          <a:srcRect t="28936" r="3572"/>
          <a:stretch>
            <a:fillRect/>
          </a:stretch>
        </p:blipFill>
        <p:spPr bwMode="auto">
          <a:xfrm>
            <a:off x="0" y="1780433"/>
            <a:ext cx="3857620" cy="3363067"/>
          </a:xfrm>
          <a:prstGeom prst="rect">
            <a:avLst/>
          </a:prstGeom>
          <a:noFill/>
        </p:spPr>
      </p:pic>
      <p:sp>
        <p:nvSpPr>
          <p:cNvPr id="20484" name="AutoShape 4" descr="Vrbica se obeležava danas, ove godine bez dečje graje - Radio Kontakt Plu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Cap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819" y="1785932"/>
            <a:ext cx="5250181" cy="33575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221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7) Страсна недеља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861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0" dirty="0" smtClean="0">
                <a:solidFill>
                  <a:srgbClr val="300506"/>
                </a:solidFill>
                <a:latin typeface="Times New Roman" pitchFamily="18" charset="0"/>
                <a:cs typeface="Times New Roman" pitchFamily="18" charset="0"/>
              </a:rPr>
              <a:t>Седма, последња седмица је Страсна. Сећамо се догађаја пре Христовог страдања,  сећамо се Тајне вечере и Његовог страдања и сахране.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4" descr="Vrbica se obeležava danas, ove godine bez dečje graje - Radio Kontakt Plu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6" name="Picture 2" descr="Danas je VELIKI PETAK, najtužniji dan u godini | MediaPortal.rs"/>
          <p:cNvPicPr>
            <a:picLocks noChangeAspect="1" noChangeArrowheads="1"/>
          </p:cNvPicPr>
          <p:nvPr/>
        </p:nvPicPr>
        <p:blipFill>
          <a:blip r:embed="rId2"/>
          <a:srcRect l="29921" r="18786" b="23105"/>
          <a:stretch>
            <a:fillRect/>
          </a:stretch>
        </p:blipFill>
        <p:spPr bwMode="auto">
          <a:xfrm>
            <a:off x="0" y="1571618"/>
            <a:ext cx="4143372" cy="3567904"/>
          </a:xfrm>
          <a:prstGeom prst="rect">
            <a:avLst/>
          </a:prstGeom>
          <a:noFill/>
        </p:spPr>
      </p:pic>
      <p:pic>
        <p:nvPicPr>
          <p:cNvPr id="21508" name="Picture 4" descr="Изношење плаштанице у Никшићу | Епархија будимљанско-никшић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9376" y="1785932"/>
            <a:ext cx="5034624" cy="3071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3042" y="500048"/>
            <a:ext cx="4643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sr-Cyrl-R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sr-Cyrl-R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аскрс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57238"/>
            <a:ext cx="9001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dirty="0" smtClean="0">
                <a:latin typeface="+mj-lt"/>
                <a:cs typeface="Times New Roman" pitchFamily="18" charset="0"/>
              </a:rPr>
              <a:t>Пост завршавамо Празником над празницима – Васкрсом. Поздрављамо се: “Христос воскресе!” – “Ваистину воскресе!” и куцамо украшеним јајима која су симбол победе живота над смрћу.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pic>
        <p:nvPicPr>
          <p:cNvPr id="22530" name="Picture 2" descr="Васкр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8"/>
            <a:ext cx="3643524" cy="3214692"/>
          </a:xfrm>
          <a:prstGeom prst="rect">
            <a:avLst/>
          </a:prstGeom>
          <a:noFill/>
        </p:spPr>
      </p:pic>
      <p:pic>
        <p:nvPicPr>
          <p:cNvPr id="22532" name="Picture 4" descr="Običaji i verovanja za Uskrs: Šta treba raditi na ovaj praznik za dobrobit  cele porodice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861389"/>
            <a:ext cx="5000628" cy="3282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405</Words>
  <Application>Microsoft Office PowerPoint</Application>
  <PresentationFormat>On-screen Show (16:9)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apokalipsa</dc:creator>
  <cp:lastModifiedBy>apokalipsa</cp:lastModifiedBy>
  <cp:revision>5</cp:revision>
  <dcterms:created xsi:type="dcterms:W3CDTF">2021-03-16T17:24:48Z</dcterms:created>
  <dcterms:modified xsi:type="dcterms:W3CDTF">2021-03-16T18:12:36Z</dcterms:modified>
</cp:coreProperties>
</file>