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77" r:id="rId2"/>
    <p:sldId id="299" r:id="rId3"/>
    <p:sldId id="279" r:id="rId4"/>
    <p:sldId id="257" r:id="rId5"/>
    <p:sldId id="280" r:id="rId6"/>
    <p:sldId id="281" r:id="rId7"/>
    <p:sldId id="282" r:id="rId8"/>
    <p:sldId id="258" r:id="rId9"/>
    <p:sldId id="259" r:id="rId10"/>
    <p:sldId id="300" r:id="rId11"/>
    <p:sldId id="283" r:id="rId12"/>
    <p:sldId id="284" r:id="rId13"/>
    <p:sldId id="301" r:id="rId14"/>
    <p:sldId id="302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60" r:id="rId27"/>
    <p:sldId id="296" r:id="rId28"/>
    <p:sldId id="297" r:id="rId29"/>
    <p:sldId id="261" r:id="rId30"/>
    <p:sldId id="303" r:id="rId31"/>
    <p:sldId id="298" r:id="rId32"/>
    <p:sldId id="262" r:id="rId33"/>
    <p:sldId id="304" r:id="rId34"/>
    <p:sldId id="305" r:id="rId35"/>
    <p:sldId id="266" r:id="rId36"/>
    <p:sldId id="267" r:id="rId37"/>
    <p:sldId id="268" r:id="rId38"/>
    <p:sldId id="269" r:id="rId39"/>
    <p:sldId id="276" r:id="rId40"/>
    <p:sldId id="274" r:id="rId41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7E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C9F80-2D2D-43CD-982E-67022C906BE3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1EB73-CB61-4C14-808B-40448FBC201B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D76DB4-933D-40BC-AEA5-F3D2081B8039}" type="datetimeFigureOut">
              <a:rPr lang="sr-Latn-CS" smtClean="0"/>
              <a:pPr/>
              <a:t>7.3.2018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EFCC9F-1997-4290-99B9-B66977036DA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za%20film\Sound\fireLrg.wav" TargetMode="External"/><Relationship Id="rId1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a%20film\03.%20Loreena%20McKennitt%20-%20The%20Mystic's%20Dream.mp3" TargetMode="Externa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a%20film\Sound\fireLrg.wav" TargetMode="Externa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a%20film\Sound\fireLrg.wav" TargetMode="Externa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pic>
        <p:nvPicPr>
          <p:cNvPr id="5" name="Picture 4" descr="sv-ilij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990600"/>
            <a:ext cx="3715587" cy="510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8200" y="4953000"/>
            <a:ext cx="525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>
                <a:solidFill>
                  <a:srgbClr val="C00000"/>
                </a:solidFill>
              </a:rPr>
              <a:t>ПРЕЗЕНТАЦИЈУ НАПРАВИО И БИБЛИЈСКИ ТЕКСТ У СТИХ СТАВИО</a:t>
            </a:r>
          </a:p>
          <a:p>
            <a:pPr>
              <a:buNone/>
            </a:pPr>
            <a:r>
              <a:rPr lang="sr-Cyrl-CS" b="1" dirty="0" smtClean="0">
                <a:solidFill>
                  <a:srgbClr val="C00000"/>
                </a:solidFill>
              </a:rPr>
              <a:t>	ВЕРОУЧИТЕЉ:</a:t>
            </a:r>
          </a:p>
          <a:p>
            <a:pPr>
              <a:buNone/>
            </a:pPr>
            <a:r>
              <a:rPr lang="sr-Cyrl-CS" b="1" dirty="0" smtClean="0">
                <a:solidFill>
                  <a:srgbClr val="C00000"/>
                </a:solidFill>
              </a:rPr>
              <a:t>	Марко И. Радаковић</a:t>
            </a:r>
          </a:p>
          <a:p>
            <a:pPr>
              <a:buNone/>
            </a:pPr>
            <a:r>
              <a:rPr lang="sr-Cyrl-CS" b="1" dirty="0" smtClean="0">
                <a:solidFill>
                  <a:srgbClr val="C00000"/>
                </a:solidFill>
              </a:rPr>
              <a:t>	БАЧКИ ГРАЧАЦ, АПРИЛ 2013. л.Г.</a:t>
            </a:r>
            <a:endParaRPr lang="sr-Cyrl-C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2133600"/>
            <a:ext cx="622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4000" b="1" dirty="0" smtClean="0">
                <a:solidFill>
                  <a:srgbClr val="C00000"/>
                </a:solidFill>
              </a:rPr>
              <a:t>СВЕТИ ПРОРОК ИЛИЈА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pic>
        <p:nvPicPr>
          <p:cNvPr id="2" name="Picture 1" descr="Elijah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569214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pic>
        <p:nvPicPr>
          <p:cNvPr id="4" name="Picture 3" descr="poljoprivreda su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48600" cy="4449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191000"/>
            <a:ext cx="67351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се није мењао на боље.</a:t>
            </a:r>
          </a:p>
          <a:p>
            <a:r>
              <a:rPr lang="sr-Cyrl-C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је мрзео све више.</a:t>
            </a:r>
          </a:p>
          <a:p>
            <a:r>
              <a:rPr lang="sr-Cyrl-C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Пресахну  река, осуши се поље.</a:t>
            </a:r>
          </a:p>
          <a:p>
            <a:r>
              <a:rPr lang="sr-Cyrl-C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паде ни капља кише.</a:t>
            </a:r>
          </a:p>
          <a:p>
            <a:r>
              <a:rPr lang="sr-Cyrl-C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sr-Cyrl-CS" sz="3600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pic>
        <p:nvPicPr>
          <p:cNvPr id="3" name="Picture 2" descr="DANILO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7360920" cy="6766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6109" y="0"/>
            <a:ext cx="6577891" cy="25545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CS" sz="3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Народ се моли киповима, сликама</a:t>
            </a:r>
          </a:p>
          <a:p>
            <a:r>
              <a:rPr lang="sr-Cyrl-CS" sz="3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да им дају воду, да преживе дан.</a:t>
            </a:r>
          </a:p>
          <a:p>
            <a:r>
              <a:rPr lang="sr-Cyrl-CS" sz="3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Народ се моли цару, звездама,</a:t>
            </a:r>
          </a:p>
          <a:p>
            <a:r>
              <a:rPr lang="sr-Cyrl-CS" sz="3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а једини Бог је заборављан.</a:t>
            </a:r>
          </a:p>
          <a:p>
            <a:endParaRPr lang="sr-Cyrl-CS" sz="3200" b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pic>
        <p:nvPicPr>
          <p:cNvPr id="2" name="Picture 1" descr="Su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8" y="381000"/>
            <a:ext cx="9178835" cy="6096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pic>
        <p:nvPicPr>
          <p:cNvPr id="3" name="Picture 2" descr="suš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75" y="381000"/>
            <a:ext cx="9189950" cy="6096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pic>
        <p:nvPicPr>
          <p:cNvPr id="2" name="Picture 1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606296"/>
            <a:ext cx="4337304" cy="5251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990600"/>
            <a:ext cx="43758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Илија је веровао у Божији план.</a:t>
            </a:r>
          </a:p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Година прође као врели дан.</a:t>
            </a:r>
          </a:p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Господ потом прекину тишину</a:t>
            </a:r>
          </a:p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и рече Илији - топло као сину:</a:t>
            </a:r>
          </a:p>
          <a:p>
            <a:endParaRPr lang="sr-Cyrl-CS" sz="2400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608" y="0"/>
            <a:ext cx="8089392" cy="5812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81400"/>
            <a:ext cx="5022529" cy="304698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r-Cyrl-CS" sz="3200" b="1" u="sng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ГОСПОД:</a:t>
            </a:r>
            <a:endParaRPr lang="sr-Cyrl-CS" sz="3200" b="1" dirty="0" smtClean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r>
              <a:rPr lang="sr-Cyrl-CS" sz="3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„Иди у Сарепту Сидонску</a:t>
            </a:r>
          </a:p>
          <a:p>
            <a:r>
              <a:rPr lang="sr-Cyrl-CS" sz="3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и тамо ћеш срести</a:t>
            </a:r>
          </a:p>
          <a:p>
            <a:r>
              <a:rPr lang="sr-Cyrl-CS" sz="3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жену удовицу –</a:t>
            </a:r>
          </a:p>
          <a:p>
            <a:r>
              <a:rPr lang="sr-Cyrl-CS" sz="32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код ње ћеш јести.“</a:t>
            </a:r>
          </a:p>
          <a:p>
            <a:endParaRPr lang="sr-Cyrl-CS" sz="3200" b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ijah-and-the-widow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86200" y="228600"/>
            <a:ext cx="5048250" cy="6096000"/>
          </a:xfrm>
          <a:prstGeom prst="rect">
            <a:avLst/>
          </a:prstGeom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38099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Илија оде у град и уморан седе.</a:t>
            </a:r>
            <a:endParaRPr kumimoji="0" lang="sr-Cyrl-CS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Препозна жену коју одабра Бог.</a:t>
            </a:r>
            <a:endParaRPr kumimoji="0" lang="sr-Cyrl-CS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39624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u="sng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СВЕТИ ИЛИЈА:</a:t>
            </a:r>
            <a:endParaRPr lang="sr-Cyrl-CS" sz="2800" dirty="0" smtClean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„Дај ми да пијем и да једем,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удели и мени из сиромаштва свог!“</a:t>
            </a:r>
          </a:p>
          <a:p>
            <a:pPr algn="ctr"/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6383158" cy="69865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CS" sz="2800" b="1" u="sng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УДОВИЦА:</a:t>
            </a:r>
            <a:endParaRPr lang="sr-Cyrl-CS" sz="2800" b="1" dirty="0" smtClean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„Воду ћу ти дати, 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али  немам хлеба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и душа моја пати,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јер ми храна треба.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Имам  шаку брашна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и шољу уља само.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Глад нас мучи страшна,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у Бога се уздамо.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Молила сам Бога да нахрани ми сина,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молила сам помоћ са висина...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Опрости ми, драги пријатељу, брате,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опрости, јер хране немам за те.“</a:t>
            </a:r>
          </a:p>
          <a:p>
            <a:pPr algn="ctr"/>
            <a:endParaRPr lang="en-U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elijah-and-the-widow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38600" y="381000"/>
            <a:ext cx="3581400" cy="477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698062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CS" sz="2800" b="1" u="sng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СВЕТИ ИЛИЈА:</a:t>
            </a:r>
            <a:endParaRPr lang="sr-Cyrl-CS" sz="2800" dirty="0" smtClean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„Не плаши се, плач је твој дошао до Неба,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послат сам да помогнем, јер си добра душа.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Од то мало брашна , уља – испеци ми хлеба.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Бог праведнике и куша и слуша.“</a:t>
            </a:r>
          </a:p>
          <a:p>
            <a:pPr algn="ctr"/>
            <a:endParaRPr lang="en-U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elijah-and-the-widow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29350" y="2362200"/>
            <a:ext cx="2914650" cy="449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8600" y="0"/>
            <a:ext cx="86852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ertical Scroll 4"/>
          <p:cNvSpPr/>
          <p:nvPr/>
        </p:nvSpPr>
        <p:spPr>
          <a:xfrm>
            <a:off x="0" y="0"/>
            <a:ext cx="3733800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A97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4000" b="1" i="1" dirty="0" smtClean="0">
                <a:solidFill>
                  <a:schemeClr val="accent3">
                    <a:lumMod val="85000"/>
                    <a:lumOff val="15000"/>
                  </a:schemeClr>
                </a:solidFill>
              </a:rPr>
              <a:t>ДЕВЕТИ ВЕК ПРЕ ХРИСТА</a:t>
            </a:r>
            <a:endParaRPr lang="en-US" sz="4000" b="1" i="1" dirty="0">
              <a:solidFill>
                <a:schemeClr val="accent3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5410200" y="4419600"/>
            <a:ext cx="3733800" cy="2438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A97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4000" b="1" i="1" dirty="0" smtClean="0">
                <a:solidFill>
                  <a:schemeClr val="accent3">
                    <a:lumMod val="85000"/>
                    <a:lumOff val="15000"/>
                  </a:schemeClr>
                </a:solidFill>
              </a:rPr>
              <a:t>ИЗРАИЉ...</a:t>
            </a:r>
            <a:endParaRPr lang="en-US" sz="4000" b="1" i="1" dirty="0">
              <a:solidFill>
                <a:schemeClr val="accent3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6313395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Поверова жена у речи Илијине,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поверова Богу да ће да их штити,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умеси хлеб к'о свом најмилијем,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а посташе и она и њен син сити.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Задње парче хлеба хтела је другом дати,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зато јој Бог много више врати.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Он молитве увек чује.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Здела с брашном, бокал с уљем,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 због доброте њене душе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нису се празнили у времену суше.</a:t>
            </a:r>
          </a:p>
          <a:p>
            <a:pPr algn="ctr"/>
            <a:endParaRPr lang="en-U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2362200"/>
            <a:ext cx="60377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Илија поста гост у њиховом стану.</a:t>
            </a:r>
          </a:p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Прође година к'о сунце у врелом дану.</a:t>
            </a:r>
            <a:endParaRPr lang="en-US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37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dirty="0" smtClean="0"/>
              <a:t>Зачу се плач у кући удовице.</a:t>
            </a:r>
          </a:p>
          <a:p>
            <a:r>
              <a:rPr lang="sr-Cyrl-CS" sz="2400" dirty="0" smtClean="0"/>
              <a:t>Умрло је њено болесно детенце.</a:t>
            </a:r>
          </a:p>
          <a:p>
            <a:r>
              <a:rPr lang="sr-Cyrl-CS" sz="2400" dirty="0" smtClean="0"/>
              <a:t>Илија се заплака и Богу помоли:</a:t>
            </a:r>
          </a:p>
          <a:p>
            <a:endParaRPr lang="sr-Cyrl-C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24669" y="3749457"/>
            <a:ext cx="551933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b="1" u="sng" dirty="0" smtClean="0"/>
              <a:t>СВЕТИ ИЛИЈА:</a:t>
            </a:r>
            <a:endParaRPr lang="sr-Cyrl-CS" sz="2800" dirty="0" smtClean="0"/>
          </a:p>
          <a:p>
            <a:r>
              <a:rPr lang="sr-Cyrl-CS" sz="2800" dirty="0" smtClean="0"/>
              <a:t>„Господе, зашто ово дозволи!?</a:t>
            </a:r>
          </a:p>
          <a:p>
            <a:r>
              <a:rPr lang="sr-Cyrl-CS" sz="2800" dirty="0" smtClean="0"/>
              <a:t>Знам да је његова душа крај тебе,</a:t>
            </a:r>
          </a:p>
          <a:p>
            <a:r>
              <a:rPr lang="sr-Cyrl-CS" sz="2800" dirty="0" smtClean="0"/>
              <a:t>али погледај бол сироте жене!</a:t>
            </a:r>
          </a:p>
          <a:p>
            <a:r>
              <a:rPr lang="sr-Cyrl-CS" sz="2800" dirty="0" smtClean="0"/>
              <a:t>Господе, молим те да оживи дете!</a:t>
            </a:r>
          </a:p>
          <a:p>
            <a:r>
              <a:rPr lang="sr-Cyrl-CS" sz="2800" dirty="0" smtClean="0"/>
              <a:t>Господе, молим те да оживи дете!“</a:t>
            </a:r>
          </a:p>
          <a:p>
            <a:endParaRPr lang="sr-Cyrl-CS" sz="2800" dirty="0"/>
          </a:p>
        </p:txBody>
      </p:sp>
      <p:pic>
        <p:nvPicPr>
          <p:cNvPr id="4" name="Picture 3" descr="elijah_clou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3648490" cy="441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pic>
        <p:nvPicPr>
          <p:cNvPr id="5" name="Picture 4" descr="Elijah-Resuscitating-The-Son-Of-The-Widow-Of-Sarept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1600" y="158750"/>
            <a:ext cx="7010400" cy="6540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4754443" cy="120032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sr-Cyrl-C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Уздахну, прогледа  дете у тај час,</a:t>
            </a:r>
          </a:p>
          <a:p>
            <a:r>
              <a:rPr lang="sr-Cyrl-C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загрли га мајка рече на сав глас:</a:t>
            </a:r>
          </a:p>
          <a:p>
            <a:endParaRPr lang="sr-Cyrl-CS" sz="2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876800"/>
            <a:ext cx="6765122" cy="138499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sr-Cyrl-CS" sz="28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УДОВИЦА:</a:t>
            </a:r>
            <a:endParaRPr lang="sr-Cyrl-CS" sz="28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sr-Cyrl-CS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„Хвала Богу благом од сад довека!</a:t>
            </a:r>
          </a:p>
          <a:p>
            <a:r>
              <a:rPr lang="sr-Cyrl-CS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Хвала што нам посла овог светог човека!“</a:t>
            </a:r>
            <a:endParaRPr lang="sr-Cyrl-CS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Cyrl-CS" sz="2400" b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9811" y="762000"/>
            <a:ext cx="593418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u="sng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СВЕТИ ИЛИЈА:</a:t>
            </a:r>
            <a:endParaRPr lang="sr-Cyrl-CS" sz="2400" b="1" dirty="0" smtClean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„Ахаве, слушај ме, јер ме шаље Бог!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 Он вас је казнио сушом и глађу,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јер сте се одрекли Њега и правде!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Не дај да нас горе ствари снађу!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За спас земље још има наде!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Ако сумњаш скупи све пророке лажне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који  обожавају кипове, звезду и цара -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да видимо да ли су те силе снажне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да запале ватру где нема жара.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Нек се моле они својим божанствима,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а ја једином Богу којег има,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па после чијих речи ватра запламти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ватра је од истинитог Бога, да се памти!“</a:t>
            </a:r>
          </a:p>
          <a:p>
            <a:endParaRPr lang="sr-Cyrl-CS" sz="2400" b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5844549" cy="52322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sr-Cyrl-CS" sz="28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Потом Илија оде пред цара неверног.</a:t>
            </a:r>
            <a:endParaRPr lang="sr-Cyrl-CS" sz="2800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325x0_Zemlja_Stare_Sla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447800"/>
            <a:ext cx="3345163" cy="4724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43434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Скупило се народа,не може да се преброји.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Чији бог запали огањ, он једини и постоји.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Разбесни се горда царева нарав.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Четристо педесет пророка скупио је Ахав 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да моле лажног бога Вала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не би ли ватра са неба пала.</a:t>
            </a:r>
            <a:endParaRPr lang="sr-Cyrl-CS" sz="2800" b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elijah_carmel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81500" y="0"/>
            <a:ext cx="47625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3962400" cy="6858000"/>
          </a:xfrm>
          <a:prstGeom prst="rect">
            <a:avLst/>
          </a:prstGeom>
        </p:spPr>
      </p:pic>
      <p:pic>
        <p:nvPicPr>
          <p:cNvPr id="2" name="Picture 1" descr="4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3916363" y="0"/>
            <a:ext cx="52276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96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Молили су, плакали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да Вал Илију сатре,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клечали су, скакали...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Ни одговора, ни ватре.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Нападе их туга,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а Свети Илија се руга:</a:t>
            </a:r>
          </a:p>
          <a:p>
            <a:endParaRPr lang="sr-Cyrl-CS" sz="2800" b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35886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b="1" u="sng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СВЕТИ ИЛИЈА:</a:t>
            </a:r>
            <a:endParaRPr lang="sr-Cyrl-CS" sz="2400" dirty="0" smtClean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„Морате бити гласнији,</a:t>
            </a:r>
          </a:p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ипак су сати каснији,</a:t>
            </a:r>
          </a:p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па ваш бог негде дрема...</a:t>
            </a:r>
          </a:p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Немојте да буде проблема</a:t>
            </a:r>
          </a:p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ако се пробуди љут...</a:t>
            </a:r>
          </a:p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Требали сте га звати јуче.</a:t>
            </a:r>
          </a:p>
          <a:p>
            <a:r>
              <a:rPr lang="sr-Cyrl-CS" sz="2400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Пустите Вала нека хрче.“</a:t>
            </a:r>
          </a:p>
          <a:p>
            <a:endParaRPr lang="sr-Cyrl-CS" sz="2400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2" name="Picture 1" descr="4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787637" y="0"/>
            <a:ext cx="4356364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Пророци бесни на Илијину шалу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молише Вала још више.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Заћута њих  четристо педесет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кад почеше да падају у несвест.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Илија се сети греха свог народа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који је хтео веру лако да прода.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Клекну и душа му уздрхта,</a:t>
            </a:r>
          </a:p>
          <a:p>
            <a:r>
              <a:rPr lang="sr-Cyrl-CS" sz="24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срце се потресе, а усна прошапта:</a:t>
            </a:r>
          </a:p>
          <a:p>
            <a:endParaRPr lang="sr-Cyrl-CS" sz="2400" b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2" name="Picture 1" descr="sv-ilij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225" y="0"/>
            <a:ext cx="4992775" cy="6858000"/>
          </a:xfrm>
          <a:prstGeom prst="rect">
            <a:avLst/>
          </a:prstGeom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45226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Боже наших очева и праочева,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нека схвате да Бог си, једини и прави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у Теби јединоме почива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свако добро што се у животу јави.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Због њих се молим, нека схвате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говорио сам због Тебе, за Те,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молим Те, Благи, сада за ово,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обратиш им срца поново.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95000"/>
                    <a:lumOff val="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endParaRPr kumimoji="0" lang="sr-Cyrl-C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sv-ilij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57800" y="3276600"/>
            <a:ext cx="3352800" cy="335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1789113" y="0"/>
            <a:ext cx="73548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hunder_clap.wav">
            <a:hlinkClick r:id="" action="ppaction://media"/>
          </p:cNvPr>
          <p:cNvPicPr>
            <a:picLocks noRot="1" noChangeAspect="1"/>
          </p:cNvPicPr>
          <p:nvPr>
            <a:wavAudioFile r:embed="rId1" name="thunder_clap.wav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610683"/>
            <a:ext cx="8458469" cy="4247317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r>
              <a:rPr lang="sr-Cyrl-CS" sz="5400" dirty="0" smtClean="0">
                <a:solidFill>
                  <a:schemeClr val="accent3"/>
                </a:solidFill>
              </a:rPr>
              <a:t>Огањ паде! Жртву спали!</a:t>
            </a:r>
          </a:p>
          <a:p>
            <a:r>
              <a:rPr lang="sr-Cyrl-CS" sz="5400" dirty="0" smtClean="0">
                <a:solidFill>
                  <a:schemeClr val="accent3"/>
                </a:solidFill>
              </a:rPr>
              <a:t>Народ схвати ко је Бог!</a:t>
            </a:r>
          </a:p>
          <a:p>
            <a:r>
              <a:rPr lang="sr-Cyrl-CS" sz="5400" dirty="0" smtClean="0">
                <a:solidFill>
                  <a:schemeClr val="accent3"/>
                </a:solidFill>
              </a:rPr>
              <a:t>Поче Бога да велича, хвали!</a:t>
            </a:r>
          </a:p>
          <a:p>
            <a:r>
              <a:rPr lang="sr-Cyrl-CS" sz="5400" dirty="0" smtClean="0">
                <a:solidFill>
                  <a:schemeClr val="accent3"/>
                </a:solidFill>
              </a:rPr>
              <a:t>Цар не рече ни слог...</a:t>
            </a:r>
          </a:p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fireLrg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0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ertical Scroll 4"/>
          <p:cNvSpPr/>
          <p:nvPr/>
        </p:nvSpPr>
        <p:spPr>
          <a:xfrm>
            <a:off x="0" y="3810000"/>
            <a:ext cx="8839200" cy="30480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A97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Cyrl-CS" sz="3200" b="1" i="1" dirty="0" smtClean="0">
                <a:solidFill>
                  <a:schemeClr val="accent3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 је Ахав, цар Израиља,</a:t>
            </a:r>
          </a:p>
          <a:p>
            <a:pPr lvl="0"/>
            <a:r>
              <a:rPr lang="sr-Cyrl-CS" sz="3200" b="1" i="1" dirty="0" smtClean="0">
                <a:solidFill>
                  <a:schemeClr val="accent3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 што благом Богу не прија.</a:t>
            </a:r>
          </a:p>
          <a:p>
            <a:pPr lvl="0"/>
            <a:r>
              <a:rPr lang="sr-Cyrl-CS" sz="3200" b="1" i="1" dirty="0" smtClean="0">
                <a:solidFill>
                  <a:schemeClr val="accent3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Направи храм лажноме богу,</a:t>
            </a:r>
          </a:p>
          <a:p>
            <a:pPr lvl="0"/>
            <a:r>
              <a:rPr lang="sr-Cyrl-CS" sz="3200" b="1" i="1" dirty="0" smtClean="0">
                <a:solidFill>
                  <a:schemeClr val="accent3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разори у народу братство и слогу</a:t>
            </a:r>
          </a:p>
          <a:p>
            <a:pPr lvl="0" algn="ctr"/>
            <a:endParaRPr lang="en-US" sz="4000" b="1" i="1" dirty="0">
              <a:solidFill>
                <a:schemeClr val="accent3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jah-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" y="381000"/>
            <a:ext cx="9117948" cy="6096000"/>
          </a:xfrm>
          <a:prstGeom prst="rect">
            <a:avLst/>
          </a:prstGeom>
        </p:spPr>
      </p:pic>
      <p:pic>
        <p:nvPicPr>
          <p:cNvPr id="3" name="03. Loreena McKennitt - The Mystic's Dre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4)">
                                      <p:cBhvr>
                                        <p:cTn id="6" dur="386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jah-mor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231" y="1"/>
            <a:ext cx="9378462" cy="6858000"/>
          </a:xfrm>
          <a:prstGeom prst="rect">
            <a:avLst/>
          </a:prstGeom>
        </p:spPr>
      </p:pic>
      <p:pic>
        <p:nvPicPr>
          <p:cNvPr id="3" name="fireLr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1801813" y="0"/>
            <a:ext cx="55403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fireLr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058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15" y="0"/>
            <a:ext cx="9597788" cy="6629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nder_and_lightning-3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1946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968875" y="0"/>
            <a:ext cx="4175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1066800"/>
            <a:ext cx="57267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Огњени човече, пророче Илија,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Што на земљи сјајем небесним просија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И молитвом својом Господу угоди -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Та затвара небо, с неба огањ своди,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Све помоћу Божје деснице прејаке: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Ти караше људе због вере им млаке: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Ти ревнова силно за Бога Живога -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Па те црква слави к'о пророка свога.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endParaRPr lang="sr-Cyrl-CS" sz="2400" b="1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363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 smtClean="0">
                <a:solidFill>
                  <a:schemeClr val="accent3"/>
                </a:solidFill>
              </a:rPr>
              <a:t>ПЕСМА ВЛАДИКЕ НИКОЛАЈА</a:t>
            </a:r>
            <a:endParaRPr lang="sr-Cyrl-C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Цар те не устраши, царица још мање, </a:t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Господ Бог је твој цар, и твоје имање. </a:t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Нит о јелу брину нити о пијењу, </a:t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Ти сав предан беше Божјем Провиђењу. </a:t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Без страха од никог, ти страх беше свима. </a:t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К'о лав силни што је страх малим мишима. </a:t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/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.</a:t>
            </a:r>
            <a:endParaRPr lang="sr-Cyrl-CS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3500437" y="0"/>
            <a:ext cx="5643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Огањ Бог ти посла да упалиш жртве;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Силу Он ти даде да васкрснеш мртве.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Дела твоја моћна сав свет задивише,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Пророчанства твоја сва се испунише,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Ти душом и телом беше жив и цео,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Зато смрт немаше у теби удео.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Пророче огњени, и духом и телом - </a:t>
            </a:r>
            <a:br>
              <a:rPr lang="ru-RU" sz="24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accent3"/>
                </a:solidFill>
              </a:rPr>
              <a:t>Слава</a:t>
            </a:r>
            <a:r>
              <a:rPr lang="sr-Latn-CS" sz="2400" b="1" dirty="0" smtClean="0">
                <a:solidFill>
                  <a:schemeClr val="accent3"/>
                </a:solidFill>
              </a:rPr>
              <a:t> </a:t>
            </a:r>
            <a:r>
              <a:rPr lang="sr-Cyrl-CS" sz="2400" b="1" dirty="0" smtClean="0">
                <a:solidFill>
                  <a:schemeClr val="accent3"/>
                </a:solidFill>
              </a:rPr>
              <a:t>ти</a:t>
            </a:r>
            <a:r>
              <a:rPr lang="ru-RU" sz="2400" b="1" dirty="0" smtClean="0">
                <a:solidFill>
                  <a:schemeClr val="accent3"/>
                </a:solidFill>
              </a:rPr>
              <a:t>! кличемо ти са душом веселом</a:t>
            </a:r>
            <a:endParaRPr lang="sr-Cyrl-CS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87575" y="0"/>
            <a:ext cx="4768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 Ilindan 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 descr="PETROVDAN 2011 07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886200" cy="2564892"/>
          </a:xfrm>
          <a:prstGeom prst="rect">
            <a:avLst/>
          </a:prstGeom>
        </p:spPr>
      </p:pic>
      <p:pic>
        <p:nvPicPr>
          <p:cNvPr id="4" name="Picture 3" descr="VERONAUKA 2010 2011 (53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86200" y="0"/>
            <a:ext cx="52578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pic>
        <p:nvPicPr>
          <p:cNvPr id="2" name="Picture 1" descr="1.JPG"/>
          <p:cNvPicPr>
            <a:picLocks noGrp="1" noChangeAspect="1"/>
          </p:cNvPicPr>
          <p:nvPr isPhoto="1"/>
        </p:nvPicPr>
        <p:blipFill>
          <a:blip r:embed="rId3" cstate="screen">
            <a:lum contrast="5000"/>
          </a:blip>
          <a:srcRect/>
          <a:stretch>
            <a:fillRect/>
          </a:stretch>
        </p:blipFill>
        <p:spPr>
          <a:xfrm>
            <a:off x="0" y="0"/>
            <a:ext cx="6172200" cy="28201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4600" y="2333685"/>
            <a:ext cx="7631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Устаде  човек храбар и смеран,</a:t>
            </a:r>
          </a:p>
          <a:p>
            <a:r>
              <a:rPr lang="sr-Cyrl-C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Божијем савезу до смрти веран.</a:t>
            </a:r>
          </a:p>
          <a:p>
            <a:r>
              <a:rPr lang="sr-Cyrl-C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 му сече лаж, поглед ватрен  тиња,</a:t>
            </a:r>
          </a:p>
          <a:p>
            <a:r>
              <a:rPr lang="sr-Cyrl-C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 беше Тесвићанин Илија.</a:t>
            </a:r>
          </a:p>
          <a:p>
            <a:r>
              <a:rPr lang="sr-Cyrl-C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sr-Cyrl-C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викну:</a:t>
            </a:r>
          </a:p>
          <a:p>
            <a:endParaRPr lang="sr-Cyrl-CS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solidFill>
                  <a:schemeClr val="accent3"/>
                </a:solidFill>
              </a:rPr>
              <a:t>СВЕТИ ИЛИЈА 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2. АВГУСТ</a:t>
            </a:r>
          </a:p>
          <a:p>
            <a:endParaRPr lang="sr-Cyrl-CS" sz="2800" b="1" dirty="0">
              <a:solidFill>
                <a:schemeClr val="accent3"/>
              </a:solidFill>
            </a:endParaRPr>
          </a:p>
        </p:txBody>
      </p:sp>
      <p:pic>
        <p:nvPicPr>
          <p:cNvPr id="4" name="Picture 3" descr="sv-ilij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2667000"/>
            <a:ext cx="2884714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SCN2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400425" y="1095375"/>
            <a:ext cx="6324600" cy="4743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pic>
        <p:nvPicPr>
          <p:cNvPr id="3" name="Picture 2" descr="1.JPG"/>
          <p:cNvPicPr>
            <a:picLocks noGrp="1" noChangeAspect="1"/>
          </p:cNvPicPr>
          <p:nvPr isPhoto="1"/>
        </p:nvPicPr>
        <p:blipFill>
          <a:blip r:embed="rId3" cstate="screen">
            <a:lum contrast="5000"/>
          </a:blip>
          <a:srcRect/>
          <a:stretch>
            <a:fillRect/>
          </a:stretch>
        </p:blipFill>
        <p:spPr>
          <a:xfrm>
            <a:off x="0" y="4037836"/>
            <a:ext cx="6172200" cy="28201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577989" y="0"/>
            <a:ext cx="591495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CS" sz="2400" b="1" dirty="0" smtClean="0">
                <a:solidFill>
                  <a:schemeClr val="accent3"/>
                </a:solidFill>
              </a:rPr>
              <a:t>„Ја се цара не бојим!</a:t>
            </a:r>
          </a:p>
          <a:p>
            <a:r>
              <a:rPr lang="sr-Cyrl-CS" sz="2400" b="1" dirty="0" smtClean="0">
                <a:solidFill>
                  <a:schemeClr val="accent3"/>
                </a:solidFill>
              </a:rPr>
              <a:t>Тако да је жив Господ пред којим стојим,</a:t>
            </a:r>
          </a:p>
          <a:p>
            <a:r>
              <a:rPr lang="sr-Cyrl-CS" sz="2400" b="1" dirty="0" smtClean="0">
                <a:solidFill>
                  <a:schemeClr val="accent3"/>
                </a:solidFill>
              </a:rPr>
              <a:t>због вашег греха, народе бедни,</a:t>
            </a:r>
          </a:p>
          <a:p>
            <a:r>
              <a:rPr lang="sr-Cyrl-CS" sz="2400" b="1" dirty="0" smtClean="0">
                <a:solidFill>
                  <a:schemeClr val="accent3"/>
                </a:solidFill>
              </a:rPr>
              <a:t>цела земља  дуго ће да жедни.</a:t>
            </a:r>
          </a:p>
          <a:p>
            <a:r>
              <a:rPr lang="sr-Cyrl-CS" sz="2400" b="1" dirty="0" smtClean="0">
                <a:solidFill>
                  <a:schemeClr val="accent3"/>
                </a:solidFill>
              </a:rPr>
              <a:t> </a:t>
            </a:r>
          </a:p>
          <a:p>
            <a:r>
              <a:rPr lang="sr-Cyrl-CS" sz="2400" b="1" dirty="0" smtClean="0">
                <a:solidFill>
                  <a:schemeClr val="accent3"/>
                </a:solidFill>
              </a:rPr>
              <a:t>Заборављате Бога који дао нам је све!</a:t>
            </a:r>
          </a:p>
          <a:p>
            <a:r>
              <a:rPr lang="sr-Cyrl-CS" sz="2400" b="1" dirty="0" smtClean="0">
                <a:solidFill>
                  <a:schemeClr val="accent3"/>
                </a:solidFill>
              </a:rPr>
              <a:t> Понижавате брата, а величате грех!</a:t>
            </a:r>
          </a:p>
          <a:p>
            <a:r>
              <a:rPr lang="sr-Cyrl-CS" sz="2400" b="1" dirty="0" smtClean="0">
                <a:solidFill>
                  <a:schemeClr val="accent3"/>
                </a:solidFill>
              </a:rPr>
              <a:t>Док не сперете грех, </a:t>
            </a:r>
          </a:p>
          <a:p>
            <a:r>
              <a:rPr lang="sr-Cyrl-CS" sz="2400" b="1" dirty="0" smtClean="0">
                <a:solidFill>
                  <a:schemeClr val="accent3"/>
                </a:solidFill>
              </a:rPr>
              <a:t>киша вам неће тело спрати!</a:t>
            </a:r>
          </a:p>
          <a:p>
            <a:r>
              <a:rPr lang="sr-Cyrl-CS" sz="2400" b="1" dirty="0" smtClean="0">
                <a:solidFill>
                  <a:schemeClr val="accent3"/>
                </a:solidFill>
              </a:rPr>
              <a:t>Док не дате љубав,</a:t>
            </a:r>
          </a:p>
          <a:p>
            <a:r>
              <a:rPr lang="sr-Cyrl-CS" sz="2400" b="1" dirty="0" smtClean="0">
                <a:solidFill>
                  <a:schemeClr val="accent3"/>
                </a:solidFill>
              </a:rPr>
              <a:t> Бог  вам неће воду дати!</a:t>
            </a:r>
            <a:endParaRPr lang="en-U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67349752_2db96f34e3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549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018351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Бог нам је дао и воду, и здравље, и жедне усне.</a:t>
            </a:r>
          </a:p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Он све то може и  да нам узме.</a:t>
            </a:r>
          </a:p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Пресахнуће небо, као  ваша добра дела.</a:t>
            </a:r>
          </a:p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Као и ваша љубав, пресахнуће вам  тела.</a:t>
            </a:r>
          </a:p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 </a:t>
            </a:r>
          </a:p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Окрените се ка Богу и живећете вазда!</a:t>
            </a:r>
          </a:p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Не пљујте Онога Који вас сазда! </a:t>
            </a:r>
          </a:p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Разбијте идоле који су пропадљиви!</a:t>
            </a:r>
          </a:p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Не будите никад завидни и свадљиви!</a:t>
            </a:r>
          </a:p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Воли Бога, брату леђа не окрећи!</a:t>
            </a:r>
          </a:p>
          <a:p>
            <a:pPr algn="r"/>
            <a:r>
              <a:rPr lang="sr-Cyrl-CS" sz="2400" b="1" dirty="0" smtClean="0">
                <a:solidFill>
                  <a:schemeClr val="accent3"/>
                </a:solidFill>
              </a:rPr>
              <a:t>Или ћете сви патити од жеђи...“</a:t>
            </a:r>
          </a:p>
          <a:p>
            <a:pPr algn="r"/>
            <a:endParaRPr lang="en-U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elijah-and-the-widow-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1233" y="2667000"/>
            <a:ext cx="422121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" y="1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457200" y="0"/>
            <a:ext cx="63975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Запрети Илија речју строгом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док певаше народ пред лажним богом.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Не престаде песма грешног весеља</a:t>
            </a:r>
          </a:p>
          <a:p>
            <a:r>
              <a:rPr lang="sr-Cyrl-CS" sz="2800" b="1" dirty="0" smtClean="0">
                <a:solidFill>
                  <a:schemeClr val="accent3">
                    <a:lumMod val="95000"/>
                    <a:lumOff val="5000"/>
                  </a:schemeClr>
                </a:solidFill>
              </a:rPr>
              <a:t>коју води царица Језавеља.</a:t>
            </a:r>
          </a:p>
          <a:p>
            <a:endParaRPr lang="sr-Cyrl-CS" sz="2800" b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š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75" y="0"/>
            <a:ext cx="9189950" cy="6858000"/>
          </a:xfrm>
          <a:prstGeom prst="rect">
            <a:avLst/>
          </a:prstGeom>
        </p:spPr>
      </p:pic>
      <p:pic>
        <p:nvPicPr>
          <p:cNvPr id="2" name="Picture 1" descr="2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rcRect/>
          <a:stretch>
            <a:fillRect/>
          </a:stretch>
        </p:blipFill>
        <p:spPr>
          <a:xfrm>
            <a:off x="0" y="0"/>
            <a:ext cx="2463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4024307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C00000"/>
                </a:solidFill>
              </a:rPr>
              <a:t>Илији Господ благо шапну, </a:t>
            </a:r>
          </a:p>
          <a:p>
            <a:r>
              <a:rPr lang="sr-Cyrl-CS" sz="2400" b="1" dirty="0" smtClean="0">
                <a:solidFill>
                  <a:srgbClr val="C00000"/>
                </a:solidFill>
              </a:rPr>
              <a:t>попут брата блиског:</a:t>
            </a:r>
          </a:p>
          <a:p>
            <a:r>
              <a:rPr lang="sr-Cyrl-CS" sz="2400" b="1" dirty="0" smtClean="0">
                <a:solidFill>
                  <a:srgbClr val="C00000"/>
                </a:solidFill>
              </a:rPr>
              <a:t> </a:t>
            </a:r>
          </a:p>
          <a:p>
            <a:endParaRPr lang="sr-Cyrl-C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3669" y="1371600"/>
            <a:ext cx="6830331" cy="526297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r>
              <a:rPr lang="sr-Cyrl-CS" sz="2800" b="1" u="sng" dirty="0" smtClean="0">
                <a:solidFill>
                  <a:schemeClr val="accent3"/>
                </a:solidFill>
              </a:rPr>
              <a:t>ГОСПОД: </a:t>
            </a:r>
            <a:endParaRPr lang="sr-Cyrl-CS" sz="2800" b="1" dirty="0" smtClean="0">
              <a:solidFill>
                <a:schemeClr val="accent3"/>
              </a:solidFill>
            </a:endParaRP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„Пустићу годину жедну и гладну.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Иди одавде, на исток.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 Хорат је поток из ког ћеш пити.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Њиме ћу те појити, небом ћу те покрити.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 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Тебе су презрели због мога имена.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Доносиће ти хлеб птица презрена.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Упутићу  црног гаврана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да те хлебом храни.</a:t>
            </a:r>
          </a:p>
          <a:p>
            <a:r>
              <a:rPr lang="sr-Cyrl-CS" sz="2800" b="1" dirty="0" smtClean="0">
                <a:solidFill>
                  <a:schemeClr val="accent3"/>
                </a:solidFill>
              </a:rPr>
              <a:t>Браним оног који мене брани.“</a:t>
            </a:r>
          </a:p>
          <a:p>
            <a:pPr algn="ctr"/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219200" y="0"/>
            <a:ext cx="6842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4180344"/>
            <a:ext cx="5149167" cy="267765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r-Cyrl-CS" sz="2800" dirty="0" smtClean="0"/>
              <a:t>И деси се као што Господ рече.</a:t>
            </a:r>
          </a:p>
          <a:p>
            <a:r>
              <a:rPr lang="sr-Cyrl-CS" sz="2800" dirty="0" smtClean="0"/>
              <a:t>Гавран је слетао у јутро и вече</a:t>
            </a:r>
          </a:p>
          <a:p>
            <a:r>
              <a:rPr lang="sr-Cyrl-CS" sz="2800" dirty="0" smtClean="0"/>
              <a:t>крај потока Хорат, служећи Богу</a:t>
            </a:r>
          </a:p>
          <a:p>
            <a:r>
              <a:rPr lang="sr-Cyrl-CS" sz="2800" dirty="0" smtClean="0"/>
              <a:t>и спуштао хлеб</a:t>
            </a:r>
          </a:p>
          <a:p>
            <a:r>
              <a:rPr lang="sr-Cyrl-CS" sz="2800" dirty="0" smtClean="0"/>
              <a:t> крај Илијиних ногу.</a:t>
            </a:r>
          </a:p>
          <a:p>
            <a:endParaRPr lang="sr-Cyrl-C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rgbClr val="005BD3"/>
      </a:dk1>
      <a:lt1>
        <a:srgbClr val="73D6FD"/>
      </a:lt1>
      <a:dk2>
        <a:srgbClr val="00349E"/>
      </a:dk2>
      <a:lt2>
        <a:srgbClr val="D2D2D2"/>
      </a:lt2>
      <a:accent1>
        <a:srgbClr val="2B71FF"/>
      </a:accent1>
      <a:accent2>
        <a:srgbClr val="87BAFF"/>
      </a:accent2>
      <a:accent3>
        <a:srgbClr val="000000"/>
      </a:accent3>
      <a:accent4>
        <a:srgbClr val="2B71FF"/>
      </a:accent4>
      <a:accent5>
        <a:srgbClr val="005BD3"/>
      </a:accent5>
      <a:accent6>
        <a:srgbClr val="002676"/>
      </a:accent6>
      <a:hlink>
        <a:srgbClr val="17BBFD"/>
      </a:hlink>
      <a:folHlink>
        <a:srgbClr val="4B98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794</Words>
  <Application>Microsoft Office PowerPoint</Application>
  <PresentationFormat>On-screen Show (4:3)</PresentationFormat>
  <Paragraphs>197</Paragraphs>
  <Slides>40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 ПРОРОК ИЛИЈА</dc:title>
  <dc:creator>Home</dc:creator>
  <cp:lastModifiedBy>marko</cp:lastModifiedBy>
  <cp:revision>20</cp:revision>
  <dcterms:created xsi:type="dcterms:W3CDTF">2011-06-01T03:05:41Z</dcterms:created>
  <dcterms:modified xsi:type="dcterms:W3CDTF">2018-03-07T16:54:22Z</dcterms:modified>
</cp:coreProperties>
</file>