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4451-9600-4C08-8D51-635DA18D3B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7C13E-D2BF-4361-B1E1-B58D4CF553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025455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599B-E175-4DC1-861A-F5F540101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F48F-D364-4044-82C8-877313CA53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008831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E966-99FE-4046-A94E-BAB8DF52E5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4304-BB91-48C1-AC88-AFFFEDA360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733128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AF6D-F2F7-4CDF-8624-E494FD08AF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017E-8A0A-40D8-9CE7-74AA8C1F6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913384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1DCA-060F-416A-B428-7088891EC5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DF71-A806-4CF4-8F28-34F3FFA7DA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175713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6A04-06CE-4239-9DB1-2B213B613B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44C0-1B57-418B-BEF2-0D6897CD6C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916716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AD27-0122-4F4D-8EDD-8CD6810729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CC5D-8DB2-4A08-9844-020D2CDC40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944562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8129-F4E8-4148-A36D-7C144C266E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626A-BD3D-425E-9C90-10C73D0D3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959772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820D-EF3B-4847-9EFE-C8C8DD3B4D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AE4B-7DDE-43E0-9FAC-68218862EB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162879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6CE7-B0E2-4095-82F0-3FE1C5D875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528B-5BDB-4294-B90F-EB0581BD0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103213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E5E2F-B25E-423E-8B24-255133A2DA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A8E8-0A2E-4C0A-9C20-DE49280B74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1339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5F375-6E7A-40E2-A86A-534E857B5A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9D63A-2408-4CE4-AC42-6A34E5EAEB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9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714375" y="5715000"/>
            <a:ext cx="7858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</a:rPr>
              <a:t>Библ</a:t>
            </a:r>
            <a:r>
              <a:rPr lang="x-none" sz="3600" b="1" dirty="0" err="1" smtClean="0">
                <a:solidFill>
                  <a:srgbClr val="0070C0"/>
                </a:solidFill>
              </a:rPr>
              <a:t>ијска</a:t>
            </a:r>
            <a:r>
              <a:rPr lang="ru-RU" sz="3600" b="1" dirty="0" smtClean="0">
                <a:solidFill>
                  <a:srgbClr val="0070C0"/>
                </a:solidFill>
              </a:rPr>
              <a:t> историја Новог Завета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1544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071563" y="4857750"/>
            <a:ext cx="7072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Захарија, од радости, није одмах </a:t>
            </a:r>
            <a:r>
              <a:rPr lang="ru-RU" sz="2400" b="1" dirty="0" smtClean="0">
                <a:solidFill>
                  <a:prstClr val="black"/>
                </a:solidFill>
              </a:rPr>
              <a:t>поверовао </a:t>
            </a:r>
            <a:r>
              <a:rPr lang="ru-RU" sz="2400" b="1" dirty="0">
                <a:solidFill>
                  <a:prstClr val="black"/>
                </a:solidFill>
              </a:rPr>
              <a:t>и рекао је: </a:t>
            </a:r>
            <a:r>
              <a:rPr lang="ru-RU" sz="2400" b="1" dirty="0" smtClean="0">
                <a:solidFill>
                  <a:prstClr val="black"/>
                </a:solidFill>
              </a:rPr>
              <a:t>«По чему ћу то познати? Ја сам наиме стар, а </a:t>
            </a:r>
            <a:r>
              <a:rPr lang="ru-RU" sz="2400" b="1" dirty="0">
                <a:solidFill>
                  <a:prstClr val="black"/>
                </a:solidFill>
              </a:rPr>
              <a:t>и моја </a:t>
            </a:r>
            <a:r>
              <a:rPr lang="ru-RU" sz="2400" b="1" dirty="0" smtClean="0">
                <a:solidFill>
                  <a:prstClr val="black"/>
                </a:solidFill>
              </a:rPr>
              <a:t>жена је зашла у године</a:t>
            </a:r>
            <a:r>
              <a:rPr lang="ru-RU" sz="2400" b="1" dirty="0" smtClean="0">
                <a:solidFill>
                  <a:prstClr val="black"/>
                </a:solidFill>
              </a:rPr>
              <a:t>».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4081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28750" y="4786313"/>
            <a:ext cx="6072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Анђео </a:t>
            </a:r>
            <a:r>
              <a:rPr lang="ru-RU" sz="2400" b="1" dirty="0">
                <a:solidFill>
                  <a:prstClr val="black"/>
                </a:solidFill>
              </a:rPr>
              <a:t>му одговори: </a:t>
            </a:r>
            <a:r>
              <a:rPr lang="ru-RU" sz="2400" b="1" dirty="0" smtClean="0">
                <a:solidFill>
                  <a:prstClr val="black"/>
                </a:solidFill>
              </a:rPr>
              <a:t>«Ја </a:t>
            </a:r>
            <a:r>
              <a:rPr lang="ru-RU" sz="2400" b="1" dirty="0">
                <a:solidFill>
                  <a:prstClr val="black"/>
                </a:solidFill>
              </a:rPr>
              <a:t>сам - Архангел Гаврило, који стојим пред Богом, и </a:t>
            </a:r>
            <a:r>
              <a:rPr lang="ru-RU" sz="2400" b="1" dirty="0" smtClean="0">
                <a:solidFill>
                  <a:prstClr val="black"/>
                </a:solidFill>
              </a:rPr>
              <a:t>послат </a:t>
            </a:r>
            <a:r>
              <a:rPr lang="ru-RU" sz="2400" b="1" dirty="0">
                <a:solidFill>
                  <a:prstClr val="black"/>
                </a:solidFill>
              </a:rPr>
              <a:t>сам да говорим са тобом.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50025"/>
            <a:ext cx="62150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srgbClr val="1F497D">
                    <a:lumMod val="50000"/>
                  </a:srgbClr>
                </a:solidFill>
              </a:rPr>
              <a:t>Благовестие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 прав. </a:t>
            </a:r>
            <a:r>
              <a:rPr lang="ru-RU" sz="1400" dirty="0" err="1">
                <a:solidFill>
                  <a:srgbClr val="1F497D">
                    <a:lumMod val="50000"/>
                  </a:srgbClr>
                </a:solidFill>
              </a:rPr>
              <a:t>Захарии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. Миниатюра из </a:t>
            </a:r>
            <a:r>
              <a:rPr lang="ru-RU" sz="1400" dirty="0" err="1">
                <a:solidFill>
                  <a:srgbClr val="1F497D">
                    <a:lumMod val="50000"/>
                  </a:srgbClr>
                </a:solidFill>
              </a:rPr>
              <a:t>Минология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 Василия II. 976-1025 гг.</a:t>
            </a:r>
          </a:p>
        </p:txBody>
      </p:sp>
    </p:spTree>
    <p:extLst>
      <p:ext uri="{BB962C8B-B14F-4D97-AF65-F5344CB8AC3E}">
        <p14:creationId xmlns="" xmlns:p14="http://schemas.microsoft.com/office/powerpoint/2010/main" val="8994422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928688" y="4929188"/>
            <a:ext cx="7429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«Зато, што ниси </a:t>
            </a:r>
            <a:r>
              <a:rPr lang="ru-RU" sz="2400" b="1" dirty="0" smtClean="0">
                <a:solidFill>
                  <a:prstClr val="black"/>
                </a:solidFill>
              </a:rPr>
              <a:t>повјеровао </a:t>
            </a:r>
            <a:r>
              <a:rPr lang="ru-RU" sz="2400" b="1" dirty="0">
                <a:solidFill>
                  <a:prstClr val="black"/>
                </a:solidFill>
              </a:rPr>
              <a:t>мојим </a:t>
            </a:r>
            <a:r>
              <a:rPr lang="ru-RU" sz="2400" b="1" dirty="0" smtClean="0">
                <a:solidFill>
                  <a:prstClr val="black"/>
                </a:solidFill>
              </a:rPr>
              <a:t>речима</a:t>
            </a:r>
            <a:r>
              <a:rPr lang="ru-RU" sz="2400" b="1" dirty="0">
                <a:solidFill>
                  <a:prstClr val="black"/>
                </a:solidFill>
              </a:rPr>
              <a:t>, бићеш </a:t>
            </a:r>
            <a:r>
              <a:rPr lang="ru-RU" sz="2400" b="1" dirty="0" smtClean="0">
                <a:solidFill>
                  <a:prstClr val="black"/>
                </a:solidFill>
              </a:rPr>
              <a:t>нем </a:t>
            </a:r>
            <a:r>
              <a:rPr lang="ru-RU" sz="2400" b="1" dirty="0">
                <a:solidFill>
                  <a:prstClr val="black"/>
                </a:solidFill>
              </a:rPr>
              <a:t>и нећеш моћи да говориш до тог дана, док се то не </a:t>
            </a:r>
            <a:r>
              <a:rPr lang="ru-RU" sz="2400" b="1" dirty="0" smtClean="0">
                <a:solidFill>
                  <a:prstClr val="black"/>
                </a:solidFill>
              </a:rPr>
              <a:t>догоди…» </a:t>
            </a:r>
            <a:r>
              <a:rPr lang="ru-RU" sz="2400" b="1" dirty="0">
                <a:solidFill>
                  <a:prstClr val="black"/>
                </a:solidFill>
              </a:rPr>
              <a:t>(Лк.1,18-20).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50025"/>
            <a:ext cx="50720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1F497D">
                    <a:lumMod val="50000"/>
                  </a:srgbClr>
                </a:solidFill>
              </a:rPr>
              <a:t>Иванов А.А. 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Архангел Гавриил поражает </a:t>
            </a:r>
            <a:r>
              <a:rPr lang="ru-RU" sz="1400" dirty="0" err="1">
                <a:solidFill>
                  <a:srgbClr val="1F497D">
                    <a:lumMod val="50000"/>
                  </a:srgbClr>
                </a:solidFill>
              </a:rPr>
              <a:t>Захарию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 немотой. 1850</a:t>
            </a:r>
          </a:p>
        </p:txBody>
      </p:sp>
    </p:spTree>
    <p:extLst>
      <p:ext uri="{BB962C8B-B14F-4D97-AF65-F5344CB8AC3E}">
        <p14:creationId xmlns="" xmlns:p14="http://schemas.microsoft.com/office/powerpoint/2010/main" val="4547221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42910" y="642918"/>
            <a:ext cx="3714776" cy="55721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14375" y="785813"/>
            <a:ext cx="35718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 За </a:t>
            </a:r>
            <a:r>
              <a:rPr lang="ru-RU" sz="2400" b="1" dirty="0">
                <a:solidFill>
                  <a:prstClr val="black"/>
                </a:solidFill>
              </a:rPr>
              <a:t>то </a:t>
            </a:r>
            <a:r>
              <a:rPr lang="ru-RU" sz="2400" b="1" dirty="0" smtClean="0">
                <a:solidFill>
                  <a:prstClr val="black"/>
                </a:solidFill>
              </a:rPr>
              <a:t>време</a:t>
            </a:r>
            <a:r>
              <a:rPr lang="ru-RU" sz="2400" b="1" dirty="0">
                <a:solidFill>
                  <a:prstClr val="black"/>
                </a:solidFill>
              </a:rPr>
              <a:t>, народ се молио док је чекао Захарију и чудио се, зашто се он задржао толико 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prstClr val="black"/>
                </a:solidFill>
              </a:rPr>
              <a:t>у светилишту. А он, изашавши одатле, није могао да говори са народом и објашњавао им је знаковима. Тада су сви схватили, да је имао виђење </a:t>
            </a:r>
            <a:r>
              <a:rPr lang="ru-RU" sz="2400" b="1" dirty="0" smtClean="0">
                <a:solidFill>
                  <a:prstClr val="black"/>
                </a:solidFill>
              </a:rPr>
              <a:t>у </a:t>
            </a:r>
            <a:r>
              <a:rPr lang="ru-RU" sz="2400" b="1" dirty="0">
                <a:solidFill>
                  <a:prstClr val="black"/>
                </a:solidFill>
              </a:rPr>
              <a:t>светилишту. По завршетку своје дневне службе у храму, Захарија се вратио у свој дом.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0443419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642938" y="785813"/>
            <a:ext cx="371475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</a:rPr>
              <a:t>Када </a:t>
            </a:r>
            <a:r>
              <a:rPr lang="ru-RU" sz="2000" b="1" dirty="0">
                <a:solidFill>
                  <a:prstClr val="black"/>
                </a:solidFill>
              </a:rPr>
              <a:t>је Јелисавета сазнала за велику милост Божију према њима, она је сакривала од људи своју радост са скромношћу и захваљивала се </a:t>
            </a:r>
            <a:r>
              <a:rPr lang="ru-RU" sz="2000" b="1" dirty="0" smtClean="0">
                <a:solidFill>
                  <a:prstClr val="black"/>
                </a:solidFill>
              </a:rPr>
              <a:t>Господу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5500688"/>
            <a:ext cx="25717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Зачеће св. Јована Претече. Икона. XV вијек</a:t>
            </a:r>
          </a:p>
        </p:txBody>
      </p:sp>
      <p:pic>
        <p:nvPicPr>
          <p:cNvPr id="18436" name="Рисунок 5" descr="Рисунок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14813"/>
            <a:ext cx="5175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63417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14375" y="785813"/>
            <a:ext cx="3786188" cy="1200329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Господ је услишио молитве праведника и у дубокој старости подарио им сина.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2532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18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5572132" cy="6743568"/>
          </a:xfrm>
          <a:prstGeom prst="rect">
            <a:avLst/>
          </a:prstGeom>
        </p:spPr>
      </p:pic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428596" y="714356"/>
            <a:ext cx="3786188" cy="3785652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Кад се дете родило, родбина се скупила и питала по којем рођаку ће му дати име. Поштујући речи анђела, Захарије исписа на таблици речи: ЈОВАН МУ ЈЕ ИМЕ. Тог часа је проговорио и славио Бога због велике доброте и милости  коју им је указао.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2532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18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0"/>
            <a:ext cx="5572132" cy="6743568"/>
          </a:xfrm>
          <a:prstGeom prst="rect">
            <a:avLst/>
          </a:prstGeom>
        </p:spPr>
      </p:pic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428596" y="714356"/>
            <a:ext cx="3786188" cy="1569660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КРАЈ И БОГУ СЛАВА</a:t>
            </a:r>
            <a:endParaRPr lang="ru-RU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2532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00125" y="785813"/>
            <a:ext cx="7858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4800" b="1" i="1" dirty="0" smtClean="0">
                <a:solidFill>
                  <a:prstClr val="white"/>
                </a:solidFill>
              </a:rPr>
              <a:t>ИВАЊДАН</a:t>
            </a:r>
            <a:endParaRPr lang="ru-RU" sz="4800" b="1" i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5918" y="1928802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mtClean="0">
                <a:solidFill>
                  <a:srgbClr val="FFFF00"/>
                </a:solidFill>
              </a:rPr>
              <a:t>Овај</a:t>
            </a:r>
            <a:r>
              <a:rPr lang="ru-RU" sz="4000" b="1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свети догађај описао је у Св. Јеванђељу св. апостол и јеванђелист Лука (Лук.1, 5-25).</a:t>
            </a:r>
            <a:endParaRPr lang="x-none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9492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755576" y="908720"/>
            <a:ext cx="381642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</a:rPr>
              <a:t>Бог је кроз пророка Малахију, </a:t>
            </a:r>
            <a:r>
              <a:rPr lang="ru-RU" sz="2000" b="1" dirty="0" smtClean="0">
                <a:solidFill>
                  <a:prstClr val="black"/>
                </a:solidFill>
              </a:rPr>
              <a:t>наговестио</a:t>
            </a:r>
            <a:r>
              <a:rPr lang="ru-RU" sz="2000" b="1" dirty="0">
                <a:solidFill>
                  <a:prstClr val="black"/>
                </a:solidFill>
              </a:rPr>
              <a:t>, да пред сам долазак у </a:t>
            </a:r>
            <a:r>
              <a:rPr lang="ru-RU" sz="2000" b="1" dirty="0" smtClean="0">
                <a:solidFill>
                  <a:prstClr val="black"/>
                </a:solidFill>
              </a:rPr>
              <a:t>свет </a:t>
            </a:r>
            <a:r>
              <a:rPr lang="ru-RU" sz="2000" b="1" dirty="0">
                <a:solidFill>
                  <a:prstClr val="black"/>
                </a:solidFill>
              </a:rPr>
              <a:t>Христа - Спаситеља </a:t>
            </a:r>
            <a:r>
              <a:rPr lang="ru-RU" sz="2000" b="1" dirty="0" smtClean="0">
                <a:solidFill>
                  <a:prstClr val="black"/>
                </a:solidFill>
              </a:rPr>
              <a:t> да ће </a:t>
            </a:r>
            <a:r>
              <a:rPr lang="ru-RU" sz="2000" b="1" dirty="0">
                <a:solidFill>
                  <a:prstClr val="black"/>
                </a:solidFill>
              </a:rPr>
              <a:t>се </a:t>
            </a:r>
            <a:r>
              <a:rPr lang="ru-RU" sz="2000" b="1" dirty="0" smtClean="0">
                <a:solidFill>
                  <a:prstClr val="black"/>
                </a:solidFill>
              </a:rPr>
              <a:t>јавити </a:t>
            </a:r>
            <a:r>
              <a:rPr lang="ru-RU" sz="2000" b="1" dirty="0">
                <a:solidFill>
                  <a:prstClr val="black"/>
                </a:solidFill>
              </a:rPr>
              <a:t>Претеча, </a:t>
            </a:r>
            <a:r>
              <a:rPr lang="ru-RU" sz="2000" b="1" dirty="0" smtClean="0">
                <a:solidFill>
                  <a:prstClr val="black"/>
                </a:solidFill>
              </a:rPr>
              <a:t>то јест </a:t>
            </a:r>
            <a:r>
              <a:rPr lang="ru-RU" sz="2000" b="1" dirty="0">
                <a:solidFill>
                  <a:prstClr val="black"/>
                </a:solidFill>
              </a:rPr>
              <a:t>Претходник Спаситеља. Претеча ће бити велики пророк, он ће </a:t>
            </a:r>
            <a:r>
              <a:rPr lang="ru-RU" sz="2000" b="1" dirty="0" smtClean="0">
                <a:solidFill>
                  <a:prstClr val="black"/>
                </a:solidFill>
              </a:rPr>
              <a:t>обавестити </a:t>
            </a:r>
            <a:r>
              <a:rPr lang="ru-RU" sz="2000" b="1" dirty="0">
                <a:solidFill>
                  <a:prstClr val="black"/>
                </a:solidFill>
              </a:rPr>
              <a:t>људе о скором јављању Христа и припремаће их за примање </a:t>
            </a:r>
            <a:r>
              <a:rPr lang="ru-RU" sz="2000" b="1" dirty="0" smtClean="0">
                <a:solidFill>
                  <a:prstClr val="black"/>
                </a:solidFill>
              </a:rPr>
              <a:t>Христа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5362" y="5715000"/>
            <a:ext cx="1454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Јован Крститељ. </a:t>
            </a:r>
          </a:p>
        </p:txBody>
      </p:sp>
    </p:spTree>
    <p:extLst>
      <p:ext uri="{BB962C8B-B14F-4D97-AF65-F5344CB8AC3E}">
        <p14:creationId xmlns="" xmlns:p14="http://schemas.microsoft.com/office/powerpoint/2010/main" val="25651914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85813" y="928689"/>
            <a:ext cx="40719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 smtClean="0">
                <a:solidFill>
                  <a:prstClr val="black"/>
                </a:solidFill>
              </a:rPr>
              <a:t>П</a:t>
            </a:r>
            <a:r>
              <a:rPr lang="x-none" sz="2400" b="1" smtClean="0">
                <a:solidFill>
                  <a:prstClr val="black"/>
                </a:solidFill>
              </a:rPr>
              <a:t>обожни</a:t>
            </a:r>
            <a:r>
              <a:rPr lang="sr-Cyrl-CS" sz="2400" b="1" dirty="0" smtClean="0">
                <a:solidFill>
                  <a:prstClr val="black"/>
                </a:solidFill>
              </a:rPr>
              <a:t> </a:t>
            </a:r>
            <a:r>
              <a:rPr lang="x-none" sz="2400" b="1" smtClean="0">
                <a:solidFill>
                  <a:prstClr val="black"/>
                </a:solidFill>
              </a:rPr>
              <a:t>свештеник </a:t>
            </a:r>
            <a:r>
              <a:rPr lang="x-none" sz="2400" b="1" dirty="0" smtClean="0">
                <a:solidFill>
                  <a:prstClr val="black"/>
                </a:solidFill>
              </a:rPr>
              <a:t>Захарија и његова жена Јелисавета били су у дубокој старости</a:t>
            </a:r>
            <a:r>
              <a:rPr lang="ru-RU" sz="2400" b="1" dirty="0" smtClean="0">
                <a:solidFill>
                  <a:prstClr val="black"/>
                </a:solidFill>
              </a:rPr>
              <a:t>, а нису имали деце.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500" y="5429250"/>
            <a:ext cx="3287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Свети и  праведни Захарија и Јелисавета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825396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857250" y="4429125"/>
            <a:ext cx="7429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Они су били у сродству са праведним </a:t>
            </a:r>
            <a:r>
              <a:rPr lang="ru-RU" sz="2400" b="1" dirty="0" smtClean="0">
                <a:solidFill>
                  <a:prstClr val="black"/>
                </a:solidFill>
              </a:rPr>
              <a:t>Јоакимом </a:t>
            </a:r>
            <a:r>
              <a:rPr lang="ru-RU" sz="2400" b="1" dirty="0">
                <a:solidFill>
                  <a:prstClr val="black"/>
                </a:solidFill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</a:rPr>
              <a:t>Аном </a:t>
            </a:r>
            <a:r>
              <a:rPr lang="ru-RU" sz="2400" b="1" dirty="0">
                <a:solidFill>
                  <a:prstClr val="black"/>
                </a:solidFill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</a:rPr>
              <a:t>имали су непосредно учешће у животу Пресвете Богородице, нарочито после смрти њених  родитеља.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75" y="428625"/>
            <a:ext cx="30289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</a:rPr>
              <a:t>Виги А. Рождество Богородицы. 1830</a:t>
            </a:r>
          </a:p>
        </p:txBody>
      </p:sp>
    </p:spTree>
    <p:extLst>
      <p:ext uri="{BB962C8B-B14F-4D97-AF65-F5344CB8AC3E}">
        <p14:creationId xmlns="" xmlns:p14="http://schemas.microsoft.com/office/powerpoint/2010/main" val="40204012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857250" y="1000125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Праведни Захарија </a:t>
            </a:r>
            <a:r>
              <a:rPr lang="ru-RU" sz="2400" b="1" dirty="0">
                <a:solidFill>
                  <a:prstClr val="black"/>
                </a:solidFill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</a:rPr>
              <a:t>Јелисавета су тешко патили зато што нису имали дјеце и молили су се Богу да их избави од такве беде.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1555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285875" y="4929188"/>
            <a:ext cx="6643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Једном, Захарија је обављао богослужење у храму </a:t>
            </a:r>
            <a:r>
              <a:rPr lang="ru-RU" sz="2400" b="1" dirty="0" smtClean="0">
                <a:solidFill>
                  <a:prstClr val="black"/>
                </a:solidFill>
              </a:rPr>
              <a:t>јерусалимском.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2430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714375" y="928688"/>
            <a:ext cx="321468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И када </a:t>
            </a:r>
            <a:r>
              <a:rPr lang="ru-RU" sz="2800" b="1" dirty="0">
                <a:solidFill>
                  <a:prstClr val="black"/>
                </a:solidFill>
              </a:rPr>
              <a:t>је ушао у светилиште ради </a:t>
            </a:r>
            <a:r>
              <a:rPr lang="ru-RU" sz="2800" b="1" dirty="0" smtClean="0">
                <a:solidFill>
                  <a:prstClr val="black"/>
                </a:solidFill>
              </a:rPr>
              <a:t>кађења, анђео се појавио поред њега!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5845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0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9568" y="0"/>
            <a:ext cx="5084432" cy="6858000"/>
          </a:xfrm>
          <a:prstGeom prst="rect">
            <a:avLst/>
          </a:prstGeom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214282" y="928670"/>
            <a:ext cx="38576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</a:rPr>
              <a:t>Захарија се </a:t>
            </a:r>
            <a:r>
              <a:rPr lang="ru-RU" sz="2400" b="1" dirty="0" smtClean="0">
                <a:solidFill>
                  <a:prstClr val="black"/>
                </a:solidFill>
              </a:rPr>
              <a:t>збунио и уплашио, али небески посланик га умири ријечима: </a:t>
            </a:r>
            <a:r>
              <a:rPr lang="ru-RU" sz="2400" b="1" dirty="0">
                <a:solidFill>
                  <a:prstClr val="black"/>
                </a:solidFill>
              </a:rPr>
              <a:t>«Не </a:t>
            </a:r>
            <a:r>
              <a:rPr lang="ru-RU" sz="2400" b="1" dirty="0" smtClean="0">
                <a:solidFill>
                  <a:prstClr val="black"/>
                </a:solidFill>
              </a:rPr>
              <a:t>бој се, Захарија, јер је услишена </a:t>
            </a:r>
            <a:r>
              <a:rPr lang="ru-RU" sz="2400" b="1" dirty="0">
                <a:solidFill>
                  <a:prstClr val="black"/>
                </a:solidFill>
              </a:rPr>
              <a:t>молитва </a:t>
            </a:r>
            <a:r>
              <a:rPr lang="ru-RU" sz="2400" b="1" dirty="0" smtClean="0">
                <a:solidFill>
                  <a:prstClr val="black"/>
                </a:solidFill>
              </a:rPr>
              <a:t>твоја, </a:t>
            </a:r>
            <a:r>
              <a:rPr lang="ru-RU" sz="2400" b="1" dirty="0">
                <a:solidFill>
                  <a:prstClr val="black"/>
                </a:solidFill>
              </a:rPr>
              <a:t>и жена </a:t>
            </a:r>
            <a:r>
              <a:rPr lang="ru-RU" sz="2400" b="1" dirty="0" smtClean="0">
                <a:solidFill>
                  <a:prstClr val="black"/>
                </a:solidFill>
              </a:rPr>
              <a:t>твоја Јелисавета родиће теби сина</a:t>
            </a:r>
            <a:r>
              <a:rPr lang="ru-RU" sz="2400" b="1" dirty="0">
                <a:solidFill>
                  <a:prstClr val="black"/>
                </a:solidFill>
              </a:rPr>
              <a:t>, и </a:t>
            </a:r>
            <a:r>
              <a:rPr lang="ru-RU" sz="2400" b="1" dirty="0" smtClean="0">
                <a:solidFill>
                  <a:prstClr val="black"/>
                </a:solidFill>
              </a:rPr>
              <a:t>даћеш му име: </a:t>
            </a:r>
            <a:r>
              <a:rPr lang="ru-RU" sz="2400" b="1" dirty="0">
                <a:solidFill>
                  <a:prstClr val="black"/>
                </a:solidFill>
              </a:rPr>
              <a:t>Јован; Рођење његово </a:t>
            </a:r>
            <a:r>
              <a:rPr lang="ru-RU" sz="2400" b="1" dirty="0" smtClean="0">
                <a:solidFill>
                  <a:prstClr val="black"/>
                </a:solidFill>
              </a:rPr>
              <a:t>донеће </a:t>
            </a:r>
            <a:r>
              <a:rPr lang="ru-RU" sz="2400" b="1" dirty="0">
                <a:solidFill>
                  <a:prstClr val="black"/>
                </a:solidFill>
              </a:rPr>
              <a:t>радост </a:t>
            </a:r>
            <a:r>
              <a:rPr lang="ru-RU" sz="2400" b="1" dirty="0" smtClean="0">
                <a:solidFill>
                  <a:prstClr val="black"/>
                </a:solidFill>
              </a:rPr>
              <a:t>многима» </a:t>
            </a:r>
            <a:r>
              <a:rPr lang="ru-RU" sz="2400" b="1" dirty="0">
                <a:solidFill>
                  <a:prstClr val="black"/>
                </a:solidFill>
              </a:rPr>
              <a:t>(Лк.1,13-14)</a:t>
            </a:r>
          </a:p>
        </p:txBody>
      </p:sp>
    </p:spTree>
    <p:extLst>
      <p:ext uri="{BB962C8B-B14F-4D97-AF65-F5344CB8AC3E}">
        <p14:creationId xmlns="" xmlns:p14="http://schemas.microsoft.com/office/powerpoint/2010/main" val="17334837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515</Words>
  <Application>Microsoft Office PowerPoint</Application>
  <PresentationFormat>On-screen Show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user</dc:creator>
  <cp:lastModifiedBy>marko</cp:lastModifiedBy>
  <cp:revision>7</cp:revision>
  <dcterms:created xsi:type="dcterms:W3CDTF">2011-07-16T10:44:34Z</dcterms:created>
  <dcterms:modified xsi:type="dcterms:W3CDTF">2018-03-07T16:45:30Z</dcterms:modified>
</cp:coreProperties>
</file>